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699" r:id="rId2"/>
    <p:sldMasterId id="2147483700" r:id="rId3"/>
  </p:sldMasterIdLst>
  <p:notesMasterIdLst>
    <p:notesMasterId r:id="rId60"/>
  </p:notesMasterIdLst>
  <p:sldIdLst>
    <p:sldId id="256" r:id="rId4"/>
    <p:sldId id="364" r:id="rId5"/>
    <p:sldId id="368" r:id="rId6"/>
    <p:sldId id="365" r:id="rId7"/>
    <p:sldId id="366" r:id="rId8"/>
    <p:sldId id="367" r:id="rId9"/>
    <p:sldId id="396" r:id="rId10"/>
    <p:sldId id="397" r:id="rId11"/>
    <p:sldId id="398" r:id="rId12"/>
    <p:sldId id="373" r:id="rId13"/>
    <p:sldId id="356" r:id="rId14"/>
    <p:sldId id="357" r:id="rId15"/>
    <p:sldId id="358" r:id="rId16"/>
    <p:sldId id="359" r:id="rId17"/>
    <p:sldId id="413" r:id="rId18"/>
    <p:sldId id="414" r:id="rId19"/>
    <p:sldId id="399" r:id="rId20"/>
    <p:sldId id="400" r:id="rId21"/>
    <p:sldId id="352" r:id="rId22"/>
    <p:sldId id="354" r:id="rId23"/>
    <p:sldId id="401" r:id="rId24"/>
    <p:sldId id="402" r:id="rId25"/>
    <p:sldId id="403" r:id="rId26"/>
    <p:sldId id="379" r:id="rId27"/>
    <p:sldId id="380" r:id="rId28"/>
    <p:sldId id="374" r:id="rId29"/>
    <p:sldId id="404" r:id="rId30"/>
    <p:sldId id="375" r:id="rId31"/>
    <p:sldId id="377" r:id="rId32"/>
    <p:sldId id="378" r:id="rId33"/>
    <p:sldId id="405" r:id="rId34"/>
    <p:sldId id="406" r:id="rId35"/>
    <p:sldId id="369" r:id="rId36"/>
    <p:sldId id="407" r:id="rId37"/>
    <p:sldId id="408" r:id="rId38"/>
    <p:sldId id="370" r:id="rId39"/>
    <p:sldId id="371" r:id="rId40"/>
    <p:sldId id="372" r:id="rId41"/>
    <p:sldId id="409" r:id="rId42"/>
    <p:sldId id="410" r:id="rId43"/>
    <p:sldId id="381" r:id="rId44"/>
    <p:sldId id="382" r:id="rId45"/>
    <p:sldId id="383" r:id="rId46"/>
    <p:sldId id="412" r:id="rId47"/>
    <p:sldId id="411" r:id="rId48"/>
    <p:sldId id="384" r:id="rId49"/>
    <p:sldId id="385" r:id="rId50"/>
    <p:sldId id="386" r:id="rId51"/>
    <p:sldId id="387" r:id="rId52"/>
    <p:sldId id="388" r:id="rId53"/>
    <p:sldId id="389" r:id="rId54"/>
    <p:sldId id="390" r:id="rId55"/>
    <p:sldId id="391" r:id="rId56"/>
    <p:sldId id="392" r:id="rId57"/>
    <p:sldId id="393" r:id="rId58"/>
    <p:sldId id="363" r:id="rId5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AED9"/>
    <a:srgbClr val="6666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varScale="1">
        <p:scale>
          <a:sx n="78" d="100"/>
          <a:sy n="78" d="100"/>
        </p:scale>
        <p:origin x="11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zh-CN" altLang="en-US"/>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fld id="{F0D984B6-5DB7-4ECC-AB96-8D0716A48E3C}" type="datetimeFigureOut">
              <a:rPr lang="zh-CN" altLang="en-US"/>
              <a:pPr>
                <a:defRPr/>
              </a:pPr>
              <a:t>2019/9/26</a:t>
            </a:fld>
            <a:endParaRPr lang="en-US" altLang="zh-CN"/>
          </a:p>
        </p:txBody>
      </p:sp>
      <p:sp>
        <p:nvSpPr>
          <p:cNvPr id="450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altLang="zh-CN"/>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B5C65A56-9931-4B62-BAC0-806E3D5AA546}" type="slidenum">
              <a:rPr lang="zh-CN" altLang="en-US"/>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Rot="1" noChangeArrowheads="1" noTextEdit="1"/>
          </p:cNvSpPr>
          <p:nvPr>
            <p:ph type="sldImg"/>
          </p:nvPr>
        </p:nvSpPr>
        <p:spPr>
          <a:ln/>
        </p:spPr>
      </p:sp>
      <p:sp>
        <p:nvSpPr>
          <p:cNvPr id="257027"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1A0DFC35-3028-44F1-8A6D-6C8C3B735481}" type="slidenum">
              <a:rPr lang="en-US" altLang="zh-CN" sz="1200"/>
              <a:pPr algn="r" eaLnBrk="1" hangingPunct="1"/>
              <a:t>11</a:t>
            </a:fld>
            <a:endParaRPr lang="en-US" altLang="zh-CN" sz="1200"/>
          </a:p>
        </p:txBody>
      </p:sp>
      <p:sp>
        <p:nvSpPr>
          <p:cNvPr id="194563" name="Rectangle 2"/>
          <p:cNvSpPr>
            <a:spLocks noRo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F9975B15-C001-40A6-93D5-40DE8EE5A545}" type="slidenum">
              <a:rPr lang="en-US" altLang="zh-CN" sz="1200"/>
              <a:pPr algn="r" eaLnBrk="1" hangingPunct="1"/>
              <a:t>12</a:t>
            </a:fld>
            <a:endParaRPr lang="en-US" altLang="zh-CN" sz="1200"/>
          </a:p>
        </p:txBody>
      </p:sp>
      <p:sp>
        <p:nvSpPr>
          <p:cNvPr id="196611" name="Rectangle 2"/>
          <p:cNvSpPr>
            <a:spLocks noRot="1" noChangeArrowheads="1" noTextEdit="1"/>
          </p:cNvSpPr>
          <p:nvPr>
            <p:ph type="sldImg"/>
          </p:nvPr>
        </p:nvSpPr>
        <p:spPr>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1BDCFE7B-7323-48BE-BA8C-9FA1BE2271F6}" type="slidenum">
              <a:rPr lang="en-US" altLang="zh-CN" sz="1200"/>
              <a:pPr algn="r" eaLnBrk="1" hangingPunct="1"/>
              <a:t>13</a:t>
            </a:fld>
            <a:endParaRPr lang="en-US" altLang="zh-CN" sz="1200"/>
          </a:p>
        </p:txBody>
      </p:sp>
      <p:sp>
        <p:nvSpPr>
          <p:cNvPr id="198659" name="Rectangle 2"/>
          <p:cNvSpPr>
            <a:spLocks noRo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Rot="1" noChangeArrowheads="1" noTextEdit="1"/>
          </p:cNvSpPr>
          <p:nvPr>
            <p:ph type="sldImg"/>
          </p:nvPr>
        </p:nvSpPr>
        <p:spPr>
          <a:ln/>
        </p:spPr>
      </p:sp>
      <p:sp>
        <p:nvSpPr>
          <p:cNvPr id="200707"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Rot="1" noChangeArrowheads="1" noTextEdit="1"/>
          </p:cNvSpPr>
          <p:nvPr>
            <p:ph type="sldImg"/>
          </p:nvPr>
        </p:nvSpPr>
        <p:spPr>
          <a:ln/>
        </p:spPr>
      </p:sp>
      <p:sp>
        <p:nvSpPr>
          <p:cNvPr id="353283"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Rot="1" noChangeArrowheads="1" noTextEdit="1"/>
          </p:cNvSpPr>
          <p:nvPr>
            <p:ph type="sldImg"/>
          </p:nvPr>
        </p:nvSpPr>
        <p:spPr>
          <a:ln/>
        </p:spPr>
      </p:sp>
      <p:sp>
        <p:nvSpPr>
          <p:cNvPr id="355331"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Rot="1" noChangeArrowheads="1" noTextEdit="1"/>
          </p:cNvSpPr>
          <p:nvPr>
            <p:ph type="sldImg"/>
          </p:nvPr>
        </p:nvSpPr>
        <p:spPr>
          <a:ln/>
        </p:spPr>
      </p:sp>
      <p:sp>
        <p:nvSpPr>
          <p:cNvPr id="320515"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Rot="1" noChangeArrowheads="1" noTextEdit="1"/>
          </p:cNvSpPr>
          <p:nvPr>
            <p:ph type="sldImg"/>
          </p:nvPr>
        </p:nvSpPr>
        <p:spPr>
          <a:ln/>
        </p:spPr>
      </p:sp>
      <p:sp>
        <p:nvSpPr>
          <p:cNvPr id="324611"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Rot="1" noChangeArrowheads="1" noTextEdit="1"/>
          </p:cNvSpPr>
          <p:nvPr>
            <p:ph type="sldImg"/>
          </p:nvPr>
        </p:nvSpPr>
        <p:spPr>
          <a:ln/>
        </p:spPr>
      </p:sp>
      <p:sp>
        <p:nvSpPr>
          <p:cNvPr id="176131"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Rot="1" noChangeArrowheads="1" noTextEdit="1"/>
          </p:cNvSpPr>
          <p:nvPr>
            <p:ph type="sldImg"/>
          </p:nvPr>
        </p:nvSpPr>
        <p:spPr>
          <a:ln/>
        </p:spPr>
      </p:sp>
      <p:sp>
        <p:nvSpPr>
          <p:cNvPr id="227331"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Rot="1" noChangeArrowheads="1" noTextEdit="1"/>
          </p:cNvSpPr>
          <p:nvPr>
            <p:ph type="sldImg"/>
          </p:nvPr>
        </p:nvSpPr>
        <p:spPr>
          <a:ln/>
        </p:spPr>
      </p:sp>
      <p:sp>
        <p:nvSpPr>
          <p:cNvPr id="186371"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Rot="1" noChangeArrowheads="1" noTextEdit="1"/>
          </p:cNvSpPr>
          <p:nvPr>
            <p:ph type="sldImg"/>
          </p:nvPr>
        </p:nvSpPr>
        <p:spPr>
          <a:ln/>
        </p:spPr>
      </p:sp>
      <p:sp>
        <p:nvSpPr>
          <p:cNvPr id="326659"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Rot="1" noChangeArrowheads="1" noTextEdit="1"/>
          </p:cNvSpPr>
          <p:nvPr>
            <p:ph type="sldImg"/>
          </p:nvPr>
        </p:nvSpPr>
        <p:spPr>
          <a:ln/>
        </p:spPr>
      </p:sp>
      <p:sp>
        <p:nvSpPr>
          <p:cNvPr id="330755"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Rot="1" noChangeArrowheads="1" noTextEdit="1"/>
          </p:cNvSpPr>
          <p:nvPr>
            <p:ph type="sldImg"/>
          </p:nvPr>
        </p:nvSpPr>
        <p:spPr>
          <a:ln/>
        </p:spPr>
      </p:sp>
      <p:sp>
        <p:nvSpPr>
          <p:cNvPr id="332803"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Rot="1" noChangeArrowheads="1" noTextEdit="1"/>
          </p:cNvSpPr>
          <p:nvPr>
            <p:ph type="sldImg"/>
          </p:nvPr>
        </p:nvSpPr>
        <p:spPr>
          <a:ln/>
        </p:spPr>
      </p:sp>
      <p:sp>
        <p:nvSpPr>
          <p:cNvPr id="269315"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Rot="1" noChangeArrowheads="1" noTextEdit="1"/>
          </p:cNvSpPr>
          <p:nvPr>
            <p:ph type="sldImg"/>
          </p:nvPr>
        </p:nvSpPr>
        <p:spPr>
          <a:ln/>
        </p:spPr>
      </p:sp>
      <p:sp>
        <p:nvSpPr>
          <p:cNvPr id="271363"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Rot="1" noChangeArrowheads="1" noTextEdit="1"/>
          </p:cNvSpPr>
          <p:nvPr>
            <p:ph type="sldImg"/>
          </p:nvPr>
        </p:nvSpPr>
        <p:spPr>
          <a:ln/>
        </p:spPr>
      </p:sp>
      <p:sp>
        <p:nvSpPr>
          <p:cNvPr id="259075"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Rot="1" noChangeArrowheads="1" noTextEdit="1"/>
          </p:cNvSpPr>
          <p:nvPr>
            <p:ph type="sldImg"/>
          </p:nvPr>
        </p:nvSpPr>
        <p:spPr>
          <a:ln/>
        </p:spPr>
      </p:sp>
      <p:sp>
        <p:nvSpPr>
          <p:cNvPr id="334851"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Rot="1" noChangeArrowheads="1" noTextEdit="1"/>
          </p:cNvSpPr>
          <p:nvPr>
            <p:ph type="sldImg"/>
          </p:nvPr>
        </p:nvSpPr>
        <p:spPr>
          <a:ln/>
        </p:spPr>
      </p:sp>
      <p:sp>
        <p:nvSpPr>
          <p:cNvPr id="261123"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Rot="1" noChangeArrowheads="1" noTextEdit="1"/>
          </p:cNvSpPr>
          <p:nvPr>
            <p:ph type="sldImg"/>
          </p:nvPr>
        </p:nvSpPr>
        <p:spPr>
          <a:ln/>
        </p:spPr>
      </p:sp>
      <p:sp>
        <p:nvSpPr>
          <p:cNvPr id="265219"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Rot="1" noChangeArrowheads="1" noTextEdit="1"/>
          </p:cNvSpPr>
          <p:nvPr>
            <p:ph type="sldImg"/>
          </p:nvPr>
        </p:nvSpPr>
        <p:spPr>
          <a:ln/>
        </p:spPr>
      </p:sp>
      <p:sp>
        <p:nvSpPr>
          <p:cNvPr id="246787"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Rot="1" noChangeArrowheads="1" noTextEdit="1"/>
          </p:cNvSpPr>
          <p:nvPr>
            <p:ph type="sldImg"/>
          </p:nvPr>
        </p:nvSpPr>
        <p:spPr>
          <a:ln/>
        </p:spPr>
      </p:sp>
      <p:sp>
        <p:nvSpPr>
          <p:cNvPr id="267267"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Rot="1" noChangeArrowheads="1" noTextEdit="1"/>
          </p:cNvSpPr>
          <p:nvPr>
            <p:ph type="sldImg"/>
          </p:nvPr>
        </p:nvSpPr>
        <p:spPr>
          <a:ln/>
        </p:spPr>
      </p:sp>
      <p:sp>
        <p:nvSpPr>
          <p:cNvPr id="336899"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Rot="1" noChangeArrowheads="1" noTextEdit="1"/>
          </p:cNvSpPr>
          <p:nvPr>
            <p:ph type="sldImg"/>
          </p:nvPr>
        </p:nvSpPr>
        <p:spPr>
          <a:ln/>
        </p:spPr>
      </p:sp>
      <p:sp>
        <p:nvSpPr>
          <p:cNvPr id="337923"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Rot="1" noChangeArrowheads="1" noTextEdit="1"/>
          </p:cNvSpPr>
          <p:nvPr>
            <p:ph type="sldImg"/>
          </p:nvPr>
        </p:nvSpPr>
        <p:spPr>
          <a:ln/>
        </p:spPr>
      </p:sp>
      <p:sp>
        <p:nvSpPr>
          <p:cNvPr id="248835"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Rot="1" noChangeArrowheads="1" noTextEdit="1"/>
          </p:cNvSpPr>
          <p:nvPr>
            <p:ph type="sldImg"/>
          </p:nvPr>
        </p:nvSpPr>
        <p:spPr>
          <a:ln/>
        </p:spPr>
      </p:sp>
      <p:sp>
        <p:nvSpPr>
          <p:cNvPr id="340995"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Rot="1" noChangeArrowheads="1" noTextEdit="1"/>
          </p:cNvSpPr>
          <p:nvPr>
            <p:ph type="sldImg"/>
          </p:nvPr>
        </p:nvSpPr>
        <p:spPr>
          <a:ln/>
        </p:spPr>
      </p:sp>
      <p:sp>
        <p:nvSpPr>
          <p:cNvPr id="343043"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Rot="1" noChangeArrowheads="1" noTextEdit="1"/>
          </p:cNvSpPr>
          <p:nvPr>
            <p:ph type="sldImg"/>
          </p:nvPr>
        </p:nvSpPr>
        <p:spPr>
          <a:ln/>
        </p:spPr>
      </p:sp>
      <p:sp>
        <p:nvSpPr>
          <p:cNvPr id="250883"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Rot="1" noChangeArrowheads="1" noTextEdit="1"/>
          </p:cNvSpPr>
          <p:nvPr>
            <p:ph type="sldImg"/>
          </p:nvPr>
        </p:nvSpPr>
        <p:spPr>
          <a:ln/>
        </p:spPr>
      </p:sp>
      <p:sp>
        <p:nvSpPr>
          <p:cNvPr id="252931"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Rot="1" noChangeArrowheads="1" noTextEdit="1"/>
          </p:cNvSpPr>
          <p:nvPr>
            <p:ph type="sldImg"/>
          </p:nvPr>
        </p:nvSpPr>
        <p:spPr>
          <a:ln/>
        </p:spPr>
      </p:sp>
      <p:sp>
        <p:nvSpPr>
          <p:cNvPr id="254979"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Rot="1" noChangeArrowheads="1" noTextEdit="1"/>
          </p:cNvSpPr>
          <p:nvPr>
            <p:ph type="sldImg"/>
          </p:nvPr>
        </p:nvSpPr>
        <p:spPr>
          <a:ln/>
        </p:spPr>
      </p:sp>
      <p:sp>
        <p:nvSpPr>
          <p:cNvPr id="345091"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Rot="1" noChangeArrowheads="1" noTextEdit="1"/>
          </p:cNvSpPr>
          <p:nvPr>
            <p:ph type="sldImg"/>
          </p:nvPr>
        </p:nvSpPr>
        <p:spPr>
          <a:ln/>
        </p:spPr>
      </p:sp>
      <p:sp>
        <p:nvSpPr>
          <p:cNvPr id="229379"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Rot="1" noChangeArrowheads="1" noTextEdit="1"/>
          </p:cNvSpPr>
          <p:nvPr>
            <p:ph type="sldImg"/>
          </p:nvPr>
        </p:nvSpPr>
        <p:spPr>
          <a:ln/>
        </p:spPr>
      </p:sp>
      <p:sp>
        <p:nvSpPr>
          <p:cNvPr id="347139"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Rot="1" noChangeArrowheads="1" noTextEdit="1"/>
          </p:cNvSpPr>
          <p:nvPr>
            <p:ph type="sldImg"/>
          </p:nvPr>
        </p:nvSpPr>
        <p:spPr>
          <a:ln/>
        </p:spPr>
      </p:sp>
      <p:sp>
        <p:nvSpPr>
          <p:cNvPr id="273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Rot="1" noChangeArrowheads="1" noTextEdit="1"/>
          </p:cNvSpPr>
          <p:nvPr>
            <p:ph type="sldImg"/>
          </p:nvPr>
        </p:nvSpPr>
        <p:spPr>
          <a:ln/>
        </p:spPr>
      </p:sp>
      <p:sp>
        <p:nvSpPr>
          <p:cNvPr id="275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Rot="1" noChangeArrowheads="1" noTextEdit="1"/>
          </p:cNvSpPr>
          <p:nvPr>
            <p:ph type="sldImg"/>
          </p:nvPr>
        </p:nvSpPr>
        <p:spPr>
          <a:ln/>
        </p:spPr>
      </p:sp>
      <p:sp>
        <p:nvSpPr>
          <p:cNvPr id="277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Rot="1" noChangeArrowheads="1" noTextEdit="1"/>
          </p:cNvSpPr>
          <p:nvPr>
            <p:ph type="sldImg"/>
          </p:nvPr>
        </p:nvSpPr>
        <p:spPr>
          <a:ln/>
        </p:spPr>
      </p:sp>
      <p:sp>
        <p:nvSpPr>
          <p:cNvPr id="351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Rot="1" noChangeArrowheads="1" noTextEdit="1"/>
          </p:cNvSpPr>
          <p:nvPr>
            <p:ph type="sldImg"/>
          </p:nvPr>
        </p:nvSpPr>
        <p:spPr>
          <a:ln/>
        </p:spPr>
      </p:sp>
      <p:sp>
        <p:nvSpPr>
          <p:cNvPr id="349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Rot="1" noChangeArrowheads="1" noTextEdit="1"/>
          </p:cNvSpPr>
          <p:nvPr>
            <p:ph type="sldImg"/>
          </p:nvPr>
        </p:nvSpPr>
        <p:spPr>
          <a:ln/>
        </p:spPr>
      </p:sp>
      <p:sp>
        <p:nvSpPr>
          <p:cNvPr id="279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Rot="1" noChangeArrowheads="1" noTextEdit="1"/>
          </p:cNvSpPr>
          <p:nvPr>
            <p:ph type="sldImg"/>
          </p:nvPr>
        </p:nvSpPr>
        <p:spPr>
          <a:ln/>
        </p:spPr>
      </p:sp>
      <p:sp>
        <p:nvSpPr>
          <p:cNvPr id="281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Rot="1" noChangeArrowheads="1" noTextEdit="1"/>
          </p:cNvSpPr>
          <p:nvPr>
            <p:ph type="sldImg"/>
          </p:nvPr>
        </p:nvSpPr>
        <p:spPr>
          <a:ln/>
        </p:spPr>
      </p:sp>
      <p:sp>
        <p:nvSpPr>
          <p:cNvPr id="283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Rot="1" noChangeArrowheads="1" noTextEdit="1"/>
          </p:cNvSpPr>
          <p:nvPr>
            <p:ph type="sldImg"/>
          </p:nvPr>
        </p:nvSpPr>
        <p:spPr>
          <a:ln/>
        </p:spPr>
      </p:sp>
      <p:sp>
        <p:nvSpPr>
          <p:cNvPr id="285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Rot="1" noChangeArrowheads="1" noTextEdit="1"/>
          </p:cNvSpPr>
          <p:nvPr>
            <p:ph type="sldImg"/>
          </p:nvPr>
        </p:nvSpPr>
        <p:spPr>
          <a:ln/>
        </p:spPr>
      </p:sp>
      <p:sp>
        <p:nvSpPr>
          <p:cNvPr id="231427"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Rot="1" noChangeArrowheads="1" noTextEdit="1"/>
          </p:cNvSpPr>
          <p:nvPr>
            <p:ph type="sldImg"/>
          </p:nvPr>
        </p:nvSpPr>
        <p:spPr>
          <a:ln/>
        </p:spPr>
      </p:sp>
      <p:sp>
        <p:nvSpPr>
          <p:cNvPr id="287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Rot="1" noChangeArrowheads="1" noTextEdit="1"/>
          </p:cNvSpPr>
          <p:nvPr>
            <p:ph type="sldImg"/>
          </p:nvPr>
        </p:nvSpPr>
        <p:spPr>
          <a:ln/>
        </p:spPr>
      </p:sp>
      <p:sp>
        <p:nvSpPr>
          <p:cNvPr id="289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Ro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Rot="1" noChangeArrowheads="1" noTextEdit="1"/>
          </p:cNvSpPr>
          <p:nvPr>
            <p:ph type="sldImg"/>
          </p:nvPr>
        </p:nvSpPr>
        <p:spPr>
          <a:ln/>
        </p:spPr>
      </p:sp>
      <p:sp>
        <p:nvSpPr>
          <p:cNvPr id="293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Rot="1" noChangeArrowheads="1" noTextEdit="1"/>
          </p:cNvSpPr>
          <p:nvPr>
            <p:ph type="sldImg"/>
          </p:nvPr>
        </p:nvSpPr>
        <p:spPr>
          <a:ln/>
        </p:spPr>
      </p:sp>
      <p:sp>
        <p:nvSpPr>
          <p:cNvPr id="295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Rot="1" noChangeArrowheads="1" noTextEdit="1"/>
          </p:cNvSpPr>
          <p:nvPr>
            <p:ph type="sldImg"/>
          </p:nvPr>
        </p:nvSpPr>
        <p:spPr>
          <a:ln/>
        </p:spPr>
      </p:sp>
      <p:sp>
        <p:nvSpPr>
          <p:cNvPr id="297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Rot="1"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Rot="1" noChangeArrowheads="1" noTextEdit="1"/>
          </p:cNvSpPr>
          <p:nvPr>
            <p:ph type="sldImg"/>
          </p:nvPr>
        </p:nvSpPr>
        <p:spPr>
          <a:ln/>
        </p:spPr>
      </p:sp>
      <p:sp>
        <p:nvSpPr>
          <p:cNvPr id="233475"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t>中国、印度和埃及项目单位分别完成了</a:t>
            </a:r>
            <a:r>
              <a:rPr lang="en-US" altLang="zh-CN" smtClean="0"/>
              <a:t>140</a:t>
            </a:r>
            <a:r>
              <a:rPr lang="zh-CN" altLang="en-US" smtClean="0"/>
              <a:t>万册、</a:t>
            </a:r>
            <a:r>
              <a:rPr lang="en-US" altLang="zh-CN" smtClean="0"/>
              <a:t>40</a:t>
            </a:r>
            <a:r>
              <a:rPr lang="zh-CN" altLang="en-US" smtClean="0"/>
              <a:t>万册和</a:t>
            </a:r>
            <a:r>
              <a:rPr lang="en-US" altLang="zh-CN" smtClean="0"/>
              <a:t>15</a:t>
            </a:r>
            <a:r>
              <a:rPr lang="zh-CN" altLang="en-US" smtClean="0"/>
              <a:t>万余册图书资料的扫描工作，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Rot="1" noChangeArrowheads="1" noTextEdit="1"/>
          </p:cNvSpPr>
          <p:nvPr>
            <p:ph type="sldImg"/>
          </p:nvPr>
        </p:nvSpPr>
        <p:spPr>
          <a:ln/>
        </p:spPr>
      </p:sp>
      <p:sp>
        <p:nvSpPr>
          <p:cNvPr id="314371"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Rot="1" noChangeArrowheads="1" noTextEdit="1"/>
          </p:cNvSpPr>
          <p:nvPr>
            <p:ph type="sldImg"/>
          </p:nvPr>
        </p:nvSpPr>
        <p:spPr>
          <a:ln/>
        </p:spPr>
      </p:sp>
      <p:sp>
        <p:nvSpPr>
          <p:cNvPr id="315395"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Rot="1" noChangeArrowheads="1" noTextEdit="1"/>
          </p:cNvSpPr>
          <p:nvPr>
            <p:ph type="sldImg"/>
          </p:nvPr>
        </p:nvSpPr>
        <p:spPr>
          <a:ln/>
        </p:spPr>
      </p:sp>
      <p:sp>
        <p:nvSpPr>
          <p:cNvPr id="318467"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5679BD50-CCD5-4B50-B60B-CB192E553EDD}" type="datetimeFigureOut">
              <a:rPr lang="zh-CN" altLang="en-US"/>
              <a:pPr>
                <a:defRPr/>
              </a:pPr>
              <a:t>2019/9/26</a:t>
            </a:fld>
            <a:endParaRPr lang="zh-CN" altLang="en-US" dirty="0"/>
          </a:p>
        </p:txBody>
      </p:sp>
    </p:spTree>
    <p:extLst>
      <p:ext uri="{BB962C8B-B14F-4D97-AF65-F5344CB8AC3E}">
        <p14:creationId xmlns:p14="http://schemas.microsoft.com/office/powerpoint/2010/main" val="211090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20BA9F8-069A-4B70-9E0B-3E4BEAC2EC53}" type="datetimeFigureOut">
              <a:rPr lang="zh-CN" altLang="en-US"/>
              <a:pPr>
                <a:defRPr/>
              </a:pPr>
              <a:t>2019/9/26</a:t>
            </a:fld>
            <a:endParaRPr lang="zh-CN" altLang="en-US" dirty="0"/>
          </a:p>
        </p:txBody>
      </p:sp>
    </p:spTree>
    <p:extLst>
      <p:ext uri="{BB962C8B-B14F-4D97-AF65-F5344CB8AC3E}">
        <p14:creationId xmlns:p14="http://schemas.microsoft.com/office/powerpoint/2010/main" val="813985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0082DC6-171D-481D-82BD-FBE014EE119F}" type="datetimeFigureOut">
              <a:rPr lang="zh-CN" altLang="en-US"/>
              <a:pPr>
                <a:defRPr/>
              </a:pPr>
              <a:t>2019/9/26</a:t>
            </a:fld>
            <a:endParaRPr lang="zh-CN" altLang="en-US" dirty="0"/>
          </a:p>
        </p:txBody>
      </p:sp>
    </p:spTree>
    <p:extLst>
      <p:ext uri="{BB962C8B-B14F-4D97-AF65-F5344CB8AC3E}">
        <p14:creationId xmlns:p14="http://schemas.microsoft.com/office/powerpoint/2010/main" val="231562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5E57CF89-3040-402D-98B1-4A86939597B3}" type="datetimeFigureOut">
              <a:rPr lang="zh-CN" altLang="en-US"/>
              <a:pPr>
                <a:defRPr/>
              </a:pPr>
              <a:t>2019/9/26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A8DB6B9-3EEC-4B74-BB64-9C85918FD7CC}" type="slidenum">
              <a:rPr lang="zh-CN" altLang="en-US"/>
              <a:pPr/>
              <a:t>‹#›</a:t>
            </a:fld>
            <a:endParaRPr lang="en-US" altLang="zh-CN"/>
          </a:p>
        </p:txBody>
      </p:sp>
    </p:spTree>
    <p:extLst>
      <p:ext uri="{BB962C8B-B14F-4D97-AF65-F5344CB8AC3E}">
        <p14:creationId xmlns:p14="http://schemas.microsoft.com/office/powerpoint/2010/main" val="2211065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A6EE559-0315-484D-A2E5-B0A7BEBC2E2F}" type="datetimeFigureOut">
              <a:rPr lang="zh-CN" altLang="en-US"/>
              <a:pPr>
                <a:defRPr/>
              </a:pPr>
              <a:t>2019/9/26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027E725B-DE55-4A95-892E-EFD7D081FE52}" type="slidenum">
              <a:rPr lang="zh-CN" altLang="en-US"/>
              <a:pPr/>
              <a:t>‹#›</a:t>
            </a:fld>
            <a:endParaRPr lang="en-US" altLang="zh-CN"/>
          </a:p>
        </p:txBody>
      </p:sp>
    </p:spTree>
    <p:extLst>
      <p:ext uri="{BB962C8B-B14F-4D97-AF65-F5344CB8AC3E}">
        <p14:creationId xmlns:p14="http://schemas.microsoft.com/office/powerpoint/2010/main" val="3021346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编辑母版文本样式</a:t>
            </a:r>
          </a:p>
        </p:txBody>
      </p:sp>
      <p:sp>
        <p:nvSpPr>
          <p:cNvPr id="4" name="日期占位符 3"/>
          <p:cNvSpPr>
            <a:spLocks noGrp="1"/>
          </p:cNvSpPr>
          <p:nvPr>
            <p:ph type="dt" sz="half" idx="10"/>
          </p:nvPr>
        </p:nvSpPr>
        <p:spPr/>
        <p:txBody>
          <a:bodyPr/>
          <a:lstStyle>
            <a:lvl1pPr>
              <a:defRPr/>
            </a:lvl1pPr>
          </a:lstStyle>
          <a:p>
            <a:pPr>
              <a:defRPr/>
            </a:pPr>
            <a:fld id="{346C6A8C-7A27-469E-AE4F-E67AA965AD8F}" type="datetimeFigureOut">
              <a:rPr lang="zh-CN" altLang="en-US"/>
              <a:pPr>
                <a:defRPr/>
              </a:pPr>
              <a:t>2019/9/26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27B96ACF-EC07-4302-B6CB-D8F2B2BA2A2A}" type="slidenum">
              <a:rPr lang="zh-CN" altLang="en-US"/>
              <a:pPr/>
              <a:t>‹#›</a:t>
            </a:fld>
            <a:endParaRPr lang="en-US" altLang="zh-CN"/>
          </a:p>
        </p:txBody>
      </p:sp>
    </p:spTree>
    <p:extLst>
      <p:ext uri="{BB962C8B-B14F-4D97-AF65-F5344CB8AC3E}">
        <p14:creationId xmlns:p14="http://schemas.microsoft.com/office/powerpoint/2010/main" val="1214902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53D883A3-79F3-4664-A1AF-979E80D80098}" type="datetimeFigureOut">
              <a:rPr lang="zh-CN" altLang="en-US"/>
              <a:pPr>
                <a:defRPr/>
              </a:pPr>
              <a:t>2019/9/26</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fld id="{6DC8EB92-16FD-486D-9CB5-5A06C6C278B2}" type="slidenum">
              <a:rPr lang="zh-CN" altLang="en-US"/>
              <a:pPr/>
              <a:t>‹#›</a:t>
            </a:fld>
            <a:endParaRPr lang="en-US" altLang="zh-CN"/>
          </a:p>
        </p:txBody>
      </p:sp>
    </p:spTree>
    <p:extLst>
      <p:ext uri="{BB962C8B-B14F-4D97-AF65-F5344CB8AC3E}">
        <p14:creationId xmlns:p14="http://schemas.microsoft.com/office/powerpoint/2010/main" val="2847323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A8F5FDF5-FBC5-436A-B3C6-E3FF71C15239}" type="datetimeFigureOut">
              <a:rPr lang="zh-CN" altLang="en-US"/>
              <a:pPr>
                <a:defRPr/>
              </a:pPr>
              <a:t>2019/9/26</a:t>
            </a:fld>
            <a:endParaRPr lang="zh-CN" altLang="en-US"/>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fld id="{BDD2B545-8B35-4325-94A3-17D95BF7F2F6}" type="slidenum">
              <a:rPr lang="zh-CN" altLang="en-US"/>
              <a:pPr/>
              <a:t>‹#›</a:t>
            </a:fld>
            <a:endParaRPr lang="en-US" altLang="zh-CN"/>
          </a:p>
        </p:txBody>
      </p:sp>
    </p:spTree>
    <p:extLst>
      <p:ext uri="{BB962C8B-B14F-4D97-AF65-F5344CB8AC3E}">
        <p14:creationId xmlns:p14="http://schemas.microsoft.com/office/powerpoint/2010/main" val="1725222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45B71841-13CC-4C68-970E-01314C592D14}" type="datetimeFigureOut">
              <a:rPr lang="zh-CN" altLang="en-US"/>
              <a:pPr>
                <a:defRPr/>
              </a:pPr>
              <a:t>2019/9/26</a:t>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fld id="{69A66B05-561D-4129-A5E2-7D6F1CC8C3C2}" type="slidenum">
              <a:rPr lang="zh-CN" altLang="en-US"/>
              <a:pPr/>
              <a:t>‹#›</a:t>
            </a:fld>
            <a:endParaRPr lang="en-US" altLang="zh-CN"/>
          </a:p>
        </p:txBody>
      </p:sp>
    </p:spTree>
    <p:extLst>
      <p:ext uri="{BB962C8B-B14F-4D97-AF65-F5344CB8AC3E}">
        <p14:creationId xmlns:p14="http://schemas.microsoft.com/office/powerpoint/2010/main" val="3740311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338C71FA-975E-425C-BB22-42BD1A92F549}" type="datetimeFigureOut">
              <a:rPr lang="zh-CN" altLang="en-US"/>
              <a:pPr>
                <a:defRPr/>
              </a:pPr>
              <a:t>2019/9/26</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9360BFA2-C80E-4F57-9482-1C52ABD5B1EC}" type="slidenum">
              <a:rPr lang="zh-CN" altLang="en-US"/>
              <a:pPr/>
              <a:t>‹#›</a:t>
            </a:fld>
            <a:endParaRPr lang="en-US" altLang="zh-CN"/>
          </a:p>
        </p:txBody>
      </p:sp>
    </p:spTree>
    <p:extLst>
      <p:ext uri="{BB962C8B-B14F-4D97-AF65-F5344CB8AC3E}">
        <p14:creationId xmlns:p14="http://schemas.microsoft.com/office/powerpoint/2010/main" val="1371086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lvl1pPr>
              <a:defRPr/>
            </a:lvl1pPr>
          </a:lstStyle>
          <a:p>
            <a:pPr>
              <a:defRPr/>
            </a:pPr>
            <a:fld id="{2249C2BB-544E-484E-AED7-52A6DC12446D}" type="datetimeFigureOut">
              <a:rPr lang="zh-CN" altLang="en-US"/>
              <a:pPr>
                <a:defRPr/>
              </a:pPr>
              <a:t>2019/9/26</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fld id="{1512F7CD-7209-43DD-8C95-D31ED0586D72}" type="slidenum">
              <a:rPr lang="zh-CN" altLang="en-US"/>
              <a:pPr/>
              <a:t>‹#›</a:t>
            </a:fld>
            <a:endParaRPr lang="en-US" altLang="zh-CN"/>
          </a:p>
        </p:txBody>
      </p:sp>
    </p:spTree>
    <p:extLst>
      <p:ext uri="{BB962C8B-B14F-4D97-AF65-F5344CB8AC3E}">
        <p14:creationId xmlns:p14="http://schemas.microsoft.com/office/powerpoint/2010/main" val="237645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DBB29AF-9F58-4D75-9B7F-DC1198EFC196}" type="datetimeFigureOut">
              <a:rPr lang="zh-CN" altLang="en-US"/>
              <a:pPr>
                <a:defRPr/>
              </a:pPr>
              <a:t>2019/9/26</a:t>
            </a:fld>
            <a:endParaRPr lang="zh-CN" altLang="en-US" dirty="0"/>
          </a:p>
        </p:txBody>
      </p:sp>
    </p:spTree>
    <p:extLst>
      <p:ext uri="{BB962C8B-B14F-4D97-AF65-F5344CB8AC3E}">
        <p14:creationId xmlns:p14="http://schemas.microsoft.com/office/powerpoint/2010/main" val="3932721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lvl1pPr>
              <a:defRPr/>
            </a:lvl1pPr>
          </a:lstStyle>
          <a:p>
            <a:pPr>
              <a:defRPr/>
            </a:pPr>
            <a:fld id="{6C7F9A8B-B087-4786-B76D-23F57925619B}" type="datetimeFigureOut">
              <a:rPr lang="zh-CN" altLang="en-US"/>
              <a:pPr>
                <a:defRPr/>
              </a:pPr>
              <a:t>2019/9/26</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fld id="{7D588916-3DE4-4BC4-96AF-DBA7AABA23A1}" type="slidenum">
              <a:rPr lang="zh-CN" altLang="en-US"/>
              <a:pPr/>
              <a:t>‹#›</a:t>
            </a:fld>
            <a:endParaRPr lang="en-US" altLang="zh-CN"/>
          </a:p>
        </p:txBody>
      </p:sp>
    </p:spTree>
    <p:extLst>
      <p:ext uri="{BB962C8B-B14F-4D97-AF65-F5344CB8AC3E}">
        <p14:creationId xmlns:p14="http://schemas.microsoft.com/office/powerpoint/2010/main" val="2028687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127A5D1-00D5-4186-8584-C071255C14D6}" type="datetimeFigureOut">
              <a:rPr lang="zh-CN" altLang="en-US"/>
              <a:pPr>
                <a:defRPr/>
              </a:pPr>
              <a:t>2019/9/26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525478D9-8516-46F2-B484-A7190B5D17C1}" type="slidenum">
              <a:rPr lang="zh-CN" altLang="en-US"/>
              <a:pPr/>
              <a:t>‹#›</a:t>
            </a:fld>
            <a:endParaRPr lang="en-US" altLang="zh-CN"/>
          </a:p>
        </p:txBody>
      </p:sp>
    </p:spTree>
    <p:extLst>
      <p:ext uri="{BB962C8B-B14F-4D97-AF65-F5344CB8AC3E}">
        <p14:creationId xmlns:p14="http://schemas.microsoft.com/office/powerpoint/2010/main" val="2170394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CA213DF-27FD-4DFC-B5DA-0A3901A6F824}" type="datetimeFigureOut">
              <a:rPr lang="zh-CN" altLang="en-US"/>
              <a:pPr>
                <a:defRPr/>
              </a:pPr>
              <a:t>2019/9/26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6BEA10AF-A042-4D4C-B4C4-AA86B7132A93}" type="slidenum">
              <a:rPr lang="zh-CN" altLang="en-US"/>
              <a:pPr/>
              <a:t>‹#›</a:t>
            </a:fld>
            <a:endParaRPr lang="en-US" altLang="zh-CN"/>
          </a:p>
        </p:txBody>
      </p:sp>
    </p:spTree>
    <p:extLst>
      <p:ext uri="{BB962C8B-B14F-4D97-AF65-F5344CB8AC3E}">
        <p14:creationId xmlns:p14="http://schemas.microsoft.com/office/powerpoint/2010/main" val="345505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FECA454A-2C24-4A75-95A7-3F3C0456796B}" type="datetimeFigureOut">
              <a:rPr lang="zh-CN" altLang="en-US"/>
              <a:pPr>
                <a:defRPr/>
              </a:pPr>
              <a:t>2019/9/26</a:t>
            </a:fld>
            <a:endParaRPr lang="zh-CN" altLang="en-US"/>
          </a:p>
        </p:txBody>
      </p:sp>
      <p:sp>
        <p:nvSpPr>
          <p:cNvPr id="5" name="灯片编号占位符 4"/>
          <p:cNvSpPr>
            <a:spLocks noGrp="1"/>
          </p:cNvSpPr>
          <p:nvPr>
            <p:ph type="sldNum" sz="quarter" idx="11"/>
          </p:nvPr>
        </p:nvSpPr>
        <p:spPr/>
        <p:txBody>
          <a:bodyPr/>
          <a:lstStyle>
            <a:lvl1pPr>
              <a:defRPr/>
            </a:lvl1pPr>
          </a:lstStyle>
          <a:p>
            <a:fld id="{B3104B55-5422-4D12-B20A-3143F26CAEFE}" type="slidenum">
              <a:rPr lang="zh-CN" altLang="en-US"/>
              <a:pPr/>
              <a:t>‹#›</a:t>
            </a:fld>
            <a:endParaRPr lang="en-US" altLang="zh-CN"/>
          </a:p>
        </p:txBody>
      </p:sp>
    </p:spTree>
    <p:extLst>
      <p:ext uri="{BB962C8B-B14F-4D97-AF65-F5344CB8AC3E}">
        <p14:creationId xmlns:p14="http://schemas.microsoft.com/office/powerpoint/2010/main" val="1097804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8250DC7-D28C-46B9-B47D-49FBB82799D0}" type="datetimeFigureOut">
              <a:rPr lang="zh-CN" altLang="en-US"/>
              <a:pPr>
                <a:defRPr/>
              </a:pPr>
              <a:t>2019/9/26</a:t>
            </a:fld>
            <a:endParaRPr lang="zh-CN" altLang="en-US"/>
          </a:p>
        </p:txBody>
      </p:sp>
      <p:sp>
        <p:nvSpPr>
          <p:cNvPr id="5" name="灯片编号占位符 4"/>
          <p:cNvSpPr>
            <a:spLocks noGrp="1"/>
          </p:cNvSpPr>
          <p:nvPr>
            <p:ph type="sldNum" sz="quarter" idx="11"/>
          </p:nvPr>
        </p:nvSpPr>
        <p:spPr/>
        <p:txBody>
          <a:bodyPr/>
          <a:lstStyle>
            <a:lvl1pPr>
              <a:defRPr/>
            </a:lvl1pPr>
          </a:lstStyle>
          <a:p>
            <a:fld id="{0A350620-43B0-4067-B6C4-83BA3F43A2D1}" type="slidenum">
              <a:rPr lang="zh-CN" altLang="en-US"/>
              <a:pPr/>
              <a:t>‹#›</a:t>
            </a:fld>
            <a:endParaRPr lang="en-US" altLang="zh-CN"/>
          </a:p>
        </p:txBody>
      </p:sp>
    </p:spTree>
    <p:extLst>
      <p:ext uri="{BB962C8B-B14F-4D97-AF65-F5344CB8AC3E}">
        <p14:creationId xmlns:p14="http://schemas.microsoft.com/office/powerpoint/2010/main" val="3475974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编辑母版文本样式</a:t>
            </a:r>
          </a:p>
        </p:txBody>
      </p:sp>
      <p:sp>
        <p:nvSpPr>
          <p:cNvPr id="4" name="日期占位符 3"/>
          <p:cNvSpPr>
            <a:spLocks noGrp="1"/>
          </p:cNvSpPr>
          <p:nvPr>
            <p:ph type="dt" sz="half" idx="10"/>
          </p:nvPr>
        </p:nvSpPr>
        <p:spPr/>
        <p:txBody>
          <a:bodyPr/>
          <a:lstStyle>
            <a:lvl1pPr>
              <a:defRPr/>
            </a:lvl1pPr>
          </a:lstStyle>
          <a:p>
            <a:pPr>
              <a:defRPr/>
            </a:pPr>
            <a:fld id="{31532DD5-DC17-492E-B3E5-BE0C2D3F39F7}" type="datetimeFigureOut">
              <a:rPr lang="zh-CN" altLang="en-US"/>
              <a:pPr>
                <a:defRPr/>
              </a:pPr>
              <a:t>2019/9/26</a:t>
            </a:fld>
            <a:endParaRPr lang="zh-CN" altLang="en-US"/>
          </a:p>
        </p:txBody>
      </p:sp>
      <p:sp>
        <p:nvSpPr>
          <p:cNvPr id="5" name="灯片编号占位符 4"/>
          <p:cNvSpPr>
            <a:spLocks noGrp="1"/>
          </p:cNvSpPr>
          <p:nvPr>
            <p:ph type="sldNum" sz="quarter" idx="11"/>
          </p:nvPr>
        </p:nvSpPr>
        <p:spPr/>
        <p:txBody>
          <a:bodyPr/>
          <a:lstStyle>
            <a:lvl1pPr>
              <a:defRPr/>
            </a:lvl1pPr>
          </a:lstStyle>
          <a:p>
            <a:fld id="{D7E54109-54D8-4354-B4EC-D459C6151280}" type="slidenum">
              <a:rPr lang="zh-CN" altLang="en-US"/>
              <a:pPr/>
              <a:t>‹#›</a:t>
            </a:fld>
            <a:endParaRPr lang="en-US" altLang="zh-CN"/>
          </a:p>
        </p:txBody>
      </p:sp>
    </p:spTree>
    <p:extLst>
      <p:ext uri="{BB962C8B-B14F-4D97-AF65-F5344CB8AC3E}">
        <p14:creationId xmlns:p14="http://schemas.microsoft.com/office/powerpoint/2010/main" val="2576689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12AC1708-FD0D-4E38-9066-986E6BA4BE6F}" type="datetimeFigureOut">
              <a:rPr lang="zh-CN" altLang="en-US"/>
              <a:pPr>
                <a:defRPr/>
              </a:pPr>
              <a:t>2019/9/26</a:t>
            </a:fld>
            <a:endParaRPr lang="zh-CN" altLang="en-US"/>
          </a:p>
        </p:txBody>
      </p:sp>
      <p:sp>
        <p:nvSpPr>
          <p:cNvPr id="6" name="灯片编号占位符 5"/>
          <p:cNvSpPr>
            <a:spLocks noGrp="1"/>
          </p:cNvSpPr>
          <p:nvPr>
            <p:ph type="sldNum" sz="quarter" idx="11"/>
          </p:nvPr>
        </p:nvSpPr>
        <p:spPr/>
        <p:txBody>
          <a:bodyPr/>
          <a:lstStyle>
            <a:lvl1pPr>
              <a:defRPr/>
            </a:lvl1pPr>
          </a:lstStyle>
          <a:p>
            <a:fld id="{A3E0FFE7-0A81-48AE-B03E-073A28119A09}" type="slidenum">
              <a:rPr lang="zh-CN" altLang="en-US"/>
              <a:pPr/>
              <a:t>‹#›</a:t>
            </a:fld>
            <a:endParaRPr lang="en-US" altLang="zh-CN"/>
          </a:p>
        </p:txBody>
      </p:sp>
    </p:spTree>
    <p:extLst>
      <p:ext uri="{BB962C8B-B14F-4D97-AF65-F5344CB8AC3E}">
        <p14:creationId xmlns:p14="http://schemas.microsoft.com/office/powerpoint/2010/main" val="2593419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60D35731-1C4A-4567-816F-6B5952A1C850}" type="datetimeFigureOut">
              <a:rPr lang="zh-CN" altLang="en-US"/>
              <a:pPr>
                <a:defRPr/>
              </a:pPr>
              <a:t>2019/9/26</a:t>
            </a:fld>
            <a:endParaRPr lang="zh-CN" altLang="en-US"/>
          </a:p>
        </p:txBody>
      </p:sp>
      <p:sp>
        <p:nvSpPr>
          <p:cNvPr id="8" name="灯片编号占位符 7"/>
          <p:cNvSpPr>
            <a:spLocks noGrp="1"/>
          </p:cNvSpPr>
          <p:nvPr>
            <p:ph type="sldNum" sz="quarter" idx="11"/>
          </p:nvPr>
        </p:nvSpPr>
        <p:spPr/>
        <p:txBody>
          <a:bodyPr/>
          <a:lstStyle>
            <a:lvl1pPr>
              <a:defRPr/>
            </a:lvl1pPr>
          </a:lstStyle>
          <a:p>
            <a:fld id="{DA36010B-2CCE-4228-A1E0-95FD198048F4}" type="slidenum">
              <a:rPr lang="zh-CN" altLang="en-US"/>
              <a:pPr/>
              <a:t>‹#›</a:t>
            </a:fld>
            <a:endParaRPr lang="en-US" altLang="zh-CN"/>
          </a:p>
        </p:txBody>
      </p:sp>
    </p:spTree>
    <p:extLst>
      <p:ext uri="{BB962C8B-B14F-4D97-AF65-F5344CB8AC3E}">
        <p14:creationId xmlns:p14="http://schemas.microsoft.com/office/powerpoint/2010/main" val="888320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71A5F2A1-0966-4492-914D-75DA54213128}" type="datetimeFigureOut">
              <a:rPr lang="zh-CN" altLang="en-US"/>
              <a:pPr>
                <a:defRPr/>
              </a:pPr>
              <a:t>2019/9/26</a:t>
            </a:fld>
            <a:endParaRPr lang="zh-CN" altLang="en-US"/>
          </a:p>
        </p:txBody>
      </p:sp>
      <p:sp>
        <p:nvSpPr>
          <p:cNvPr id="4" name="灯片编号占位符 3"/>
          <p:cNvSpPr>
            <a:spLocks noGrp="1"/>
          </p:cNvSpPr>
          <p:nvPr>
            <p:ph type="sldNum" sz="quarter" idx="11"/>
          </p:nvPr>
        </p:nvSpPr>
        <p:spPr/>
        <p:txBody>
          <a:bodyPr/>
          <a:lstStyle>
            <a:lvl1pPr>
              <a:defRPr/>
            </a:lvl1pPr>
          </a:lstStyle>
          <a:p>
            <a:fld id="{5F4CFCB8-9337-43F7-A672-3E533F99004E}" type="slidenum">
              <a:rPr lang="zh-CN" altLang="en-US"/>
              <a:pPr/>
              <a:t>‹#›</a:t>
            </a:fld>
            <a:endParaRPr lang="en-US" altLang="zh-CN"/>
          </a:p>
        </p:txBody>
      </p:sp>
    </p:spTree>
    <p:extLst>
      <p:ext uri="{BB962C8B-B14F-4D97-AF65-F5344CB8AC3E}">
        <p14:creationId xmlns:p14="http://schemas.microsoft.com/office/powerpoint/2010/main" val="2285517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52BCDF85-EBA6-4053-B8CC-1787542D3F3C}" type="datetimeFigureOut">
              <a:rPr lang="zh-CN" altLang="en-US"/>
              <a:pPr>
                <a:defRPr/>
              </a:pPr>
              <a:t>2019/9/26</a:t>
            </a:fld>
            <a:endParaRPr lang="zh-CN" altLang="en-US"/>
          </a:p>
        </p:txBody>
      </p:sp>
      <p:sp>
        <p:nvSpPr>
          <p:cNvPr id="3" name="灯片编号占位符 2"/>
          <p:cNvSpPr>
            <a:spLocks noGrp="1"/>
          </p:cNvSpPr>
          <p:nvPr>
            <p:ph type="sldNum" sz="quarter" idx="11"/>
          </p:nvPr>
        </p:nvSpPr>
        <p:spPr/>
        <p:txBody>
          <a:bodyPr/>
          <a:lstStyle>
            <a:lvl1pPr>
              <a:defRPr/>
            </a:lvl1pPr>
          </a:lstStyle>
          <a:p>
            <a:fld id="{9A5750D3-F5BA-4755-A37D-81972B61C2F9}" type="slidenum">
              <a:rPr lang="zh-CN" altLang="en-US"/>
              <a:pPr/>
              <a:t>‹#›</a:t>
            </a:fld>
            <a:endParaRPr lang="en-US" altLang="zh-CN"/>
          </a:p>
        </p:txBody>
      </p:sp>
    </p:spTree>
    <p:extLst>
      <p:ext uri="{BB962C8B-B14F-4D97-AF65-F5344CB8AC3E}">
        <p14:creationId xmlns:p14="http://schemas.microsoft.com/office/powerpoint/2010/main" val="188261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编辑母版文本样式</a:t>
            </a:r>
          </a:p>
        </p:txBody>
      </p:sp>
      <p:sp>
        <p:nvSpPr>
          <p:cNvPr id="4" name="日期占位符 3"/>
          <p:cNvSpPr>
            <a:spLocks noGrp="1"/>
          </p:cNvSpPr>
          <p:nvPr>
            <p:ph type="dt" sz="half" idx="10"/>
          </p:nvPr>
        </p:nvSpPr>
        <p:spPr/>
        <p:txBody>
          <a:bodyPr/>
          <a:lstStyle>
            <a:lvl1pPr>
              <a:defRPr/>
            </a:lvl1pPr>
          </a:lstStyle>
          <a:p>
            <a:pPr>
              <a:defRPr/>
            </a:pPr>
            <a:fld id="{4E364B06-0F93-43EC-B297-3B59E2DFF3CA}" type="datetimeFigureOut">
              <a:rPr lang="zh-CN" altLang="en-US"/>
              <a:pPr>
                <a:defRPr/>
              </a:pPr>
              <a:t>2019/9/26</a:t>
            </a:fld>
            <a:endParaRPr lang="zh-CN" altLang="en-US" dirty="0"/>
          </a:p>
        </p:txBody>
      </p:sp>
    </p:spTree>
    <p:extLst>
      <p:ext uri="{BB962C8B-B14F-4D97-AF65-F5344CB8AC3E}">
        <p14:creationId xmlns:p14="http://schemas.microsoft.com/office/powerpoint/2010/main" val="494770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lvl1pPr>
              <a:defRPr/>
            </a:lvl1pPr>
          </a:lstStyle>
          <a:p>
            <a:pPr>
              <a:defRPr/>
            </a:pPr>
            <a:fld id="{312A6D23-53F2-4960-9314-C00409462142}" type="datetimeFigureOut">
              <a:rPr lang="zh-CN" altLang="en-US"/>
              <a:pPr>
                <a:defRPr/>
              </a:pPr>
              <a:t>2019/9/26</a:t>
            </a:fld>
            <a:endParaRPr lang="zh-CN" altLang="en-US"/>
          </a:p>
        </p:txBody>
      </p:sp>
      <p:sp>
        <p:nvSpPr>
          <p:cNvPr id="6" name="灯片编号占位符 5"/>
          <p:cNvSpPr>
            <a:spLocks noGrp="1"/>
          </p:cNvSpPr>
          <p:nvPr>
            <p:ph type="sldNum" sz="quarter" idx="11"/>
          </p:nvPr>
        </p:nvSpPr>
        <p:spPr/>
        <p:txBody>
          <a:bodyPr/>
          <a:lstStyle>
            <a:lvl1pPr>
              <a:defRPr/>
            </a:lvl1pPr>
          </a:lstStyle>
          <a:p>
            <a:fld id="{E30ECC1D-058E-43E2-91F8-3A469B213CA0}" type="slidenum">
              <a:rPr lang="zh-CN" altLang="en-US"/>
              <a:pPr/>
              <a:t>‹#›</a:t>
            </a:fld>
            <a:endParaRPr lang="en-US" altLang="zh-CN"/>
          </a:p>
        </p:txBody>
      </p:sp>
    </p:spTree>
    <p:extLst>
      <p:ext uri="{BB962C8B-B14F-4D97-AF65-F5344CB8AC3E}">
        <p14:creationId xmlns:p14="http://schemas.microsoft.com/office/powerpoint/2010/main" val="1347076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lvl1pPr>
              <a:defRPr/>
            </a:lvl1pPr>
          </a:lstStyle>
          <a:p>
            <a:pPr>
              <a:defRPr/>
            </a:pPr>
            <a:fld id="{C96608A0-5988-4C53-AFD6-765DC8939245}" type="datetimeFigureOut">
              <a:rPr lang="zh-CN" altLang="en-US"/>
              <a:pPr>
                <a:defRPr/>
              </a:pPr>
              <a:t>2019/9/26</a:t>
            </a:fld>
            <a:endParaRPr lang="zh-CN" altLang="en-US"/>
          </a:p>
        </p:txBody>
      </p:sp>
      <p:sp>
        <p:nvSpPr>
          <p:cNvPr id="6" name="灯片编号占位符 5"/>
          <p:cNvSpPr>
            <a:spLocks noGrp="1"/>
          </p:cNvSpPr>
          <p:nvPr>
            <p:ph type="sldNum" sz="quarter" idx="11"/>
          </p:nvPr>
        </p:nvSpPr>
        <p:spPr/>
        <p:txBody>
          <a:bodyPr/>
          <a:lstStyle>
            <a:lvl1pPr>
              <a:defRPr/>
            </a:lvl1pPr>
          </a:lstStyle>
          <a:p>
            <a:fld id="{65666E09-AD7B-4A57-BCDB-8A37F3F811E2}" type="slidenum">
              <a:rPr lang="zh-CN" altLang="en-US"/>
              <a:pPr/>
              <a:t>‹#›</a:t>
            </a:fld>
            <a:endParaRPr lang="en-US" altLang="zh-CN"/>
          </a:p>
        </p:txBody>
      </p:sp>
    </p:spTree>
    <p:extLst>
      <p:ext uri="{BB962C8B-B14F-4D97-AF65-F5344CB8AC3E}">
        <p14:creationId xmlns:p14="http://schemas.microsoft.com/office/powerpoint/2010/main" val="1556645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1A3FAD8-A434-4AEF-970B-BCC522C26943}" type="datetimeFigureOut">
              <a:rPr lang="zh-CN" altLang="en-US"/>
              <a:pPr>
                <a:defRPr/>
              </a:pPr>
              <a:t>2019/9/26</a:t>
            </a:fld>
            <a:endParaRPr lang="zh-CN" altLang="en-US"/>
          </a:p>
        </p:txBody>
      </p:sp>
      <p:sp>
        <p:nvSpPr>
          <p:cNvPr id="5" name="灯片编号占位符 4"/>
          <p:cNvSpPr>
            <a:spLocks noGrp="1"/>
          </p:cNvSpPr>
          <p:nvPr>
            <p:ph type="sldNum" sz="quarter" idx="11"/>
          </p:nvPr>
        </p:nvSpPr>
        <p:spPr/>
        <p:txBody>
          <a:bodyPr/>
          <a:lstStyle>
            <a:lvl1pPr>
              <a:defRPr/>
            </a:lvl1pPr>
          </a:lstStyle>
          <a:p>
            <a:fld id="{8202BF5A-11F2-4C7E-8D9F-CBFB1E068244}" type="slidenum">
              <a:rPr lang="zh-CN" altLang="en-US"/>
              <a:pPr/>
              <a:t>‹#›</a:t>
            </a:fld>
            <a:endParaRPr lang="en-US" altLang="zh-CN"/>
          </a:p>
        </p:txBody>
      </p:sp>
    </p:spTree>
    <p:extLst>
      <p:ext uri="{BB962C8B-B14F-4D97-AF65-F5344CB8AC3E}">
        <p14:creationId xmlns:p14="http://schemas.microsoft.com/office/powerpoint/2010/main" val="2105674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FCB087E-FFE2-40EC-8BD4-1B40CCC8F4CC}" type="datetimeFigureOut">
              <a:rPr lang="zh-CN" altLang="en-US"/>
              <a:pPr>
                <a:defRPr/>
              </a:pPr>
              <a:t>2019/9/26</a:t>
            </a:fld>
            <a:endParaRPr lang="zh-CN" altLang="en-US"/>
          </a:p>
        </p:txBody>
      </p:sp>
      <p:sp>
        <p:nvSpPr>
          <p:cNvPr id="5" name="灯片编号占位符 4"/>
          <p:cNvSpPr>
            <a:spLocks noGrp="1"/>
          </p:cNvSpPr>
          <p:nvPr>
            <p:ph type="sldNum" sz="quarter" idx="11"/>
          </p:nvPr>
        </p:nvSpPr>
        <p:spPr/>
        <p:txBody>
          <a:bodyPr/>
          <a:lstStyle>
            <a:lvl1pPr>
              <a:defRPr/>
            </a:lvl1pPr>
          </a:lstStyle>
          <a:p>
            <a:fld id="{574DBCFA-A172-41D5-AFB6-99F6988A8CD2}" type="slidenum">
              <a:rPr lang="zh-CN" altLang="en-US"/>
              <a:pPr/>
              <a:t>‹#›</a:t>
            </a:fld>
            <a:endParaRPr lang="en-US" altLang="zh-CN"/>
          </a:p>
        </p:txBody>
      </p:sp>
    </p:spTree>
    <p:extLst>
      <p:ext uri="{BB962C8B-B14F-4D97-AF65-F5344CB8AC3E}">
        <p14:creationId xmlns:p14="http://schemas.microsoft.com/office/powerpoint/2010/main" val="2602338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3E5C84BB-6E27-4934-B2E2-5B0F67D5209C}" type="datetimeFigureOut">
              <a:rPr lang="zh-CN" altLang="en-US"/>
              <a:pPr>
                <a:defRPr/>
              </a:pPr>
              <a:t>2019/9/26</a:t>
            </a:fld>
            <a:endParaRPr lang="zh-CN" altLang="en-US" dirty="0"/>
          </a:p>
        </p:txBody>
      </p:sp>
    </p:spTree>
    <p:extLst>
      <p:ext uri="{BB962C8B-B14F-4D97-AF65-F5344CB8AC3E}">
        <p14:creationId xmlns:p14="http://schemas.microsoft.com/office/powerpoint/2010/main" val="53599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8FF112B9-1BDE-48D3-A5F7-3EA4E805C96C}" type="datetimeFigureOut">
              <a:rPr lang="zh-CN" altLang="en-US"/>
              <a:pPr>
                <a:defRPr/>
              </a:pPr>
              <a:t>2019/9/26</a:t>
            </a:fld>
            <a:endParaRPr lang="zh-CN" altLang="en-US" dirty="0"/>
          </a:p>
        </p:txBody>
      </p:sp>
    </p:spTree>
    <p:extLst>
      <p:ext uri="{BB962C8B-B14F-4D97-AF65-F5344CB8AC3E}">
        <p14:creationId xmlns:p14="http://schemas.microsoft.com/office/powerpoint/2010/main" val="438183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3D32CE02-515E-4BCD-B7CE-35F04B98A7D3}" type="datetimeFigureOut">
              <a:rPr lang="zh-CN" altLang="en-US"/>
              <a:pPr>
                <a:defRPr/>
              </a:pPr>
              <a:t>2019/9/26</a:t>
            </a:fld>
            <a:endParaRPr lang="zh-CN" altLang="en-US" dirty="0"/>
          </a:p>
        </p:txBody>
      </p:sp>
    </p:spTree>
    <p:extLst>
      <p:ext uri="{BB962C8B-B14F-4D97-AF65-F5344CB8AC3E}">
        <p14:creationId xmlns:p14="http://schemas.microsoft.com/office/powerpoint/2010/main" val="4281299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1BD7CDC8-CFA1-47F1-B6FD-2F34A9B72FDC}" type="datetimeFigureOut">
              <a:rPr lang="zh-CN" altLang="en-US"/>
              <a:pPr>
                <a:defRPr/>
              </a:pPr>
              <a:t>2019/9/26</a:t>
            </a:fld>
            <a:endParaRPr lang="zh-CN" altLang="en-US" dirty="0"/>
          </a:p>
        </p:txBody>
      </p:sp>
    </p:spTree>
    <p:extLst>
      <p:ext uri="{BB962C8B-B14F-4D97-AF65-F5344CB8AC3E}">
        <p14:creationId xmlns:p14="http://schemas.microsoft.com/office/powerpoint/2010/main" val="3828130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lvl1pPr>
              <a:defRPr/>
            </a:lvl1pPr>
          </a:lstStyle>
          <a:p>
            <a:pPr>
              <a:defRPr/>
            </a:pPr>
            <a:fld id="{0D8C5C00-4B68-4231-A6FF-65F2D83B6BF3}" type="datetimeFigureOut">
              <a:rPr lang="zh-CN" altLang="en-US"/>
              <a:pPr>
                <a:defRPr/>
              </a:pPr>
              <a:t>2019/9/26</a:t>
            </a:fld>
            <a:endParaRPr lang="zh-CN" altLang="en-US" dirty="0"/>
          </a:p>
        </p:txBody>
      </p:sp>
    </p:spTree>
    <p:extLst>
      <p:ext uri="{BB962C8B-B14F-4D97-AF65-F5344CB8AC3E}">
        <p14:creationId xmlns:p14="http://schemas.microsoft.com/office/powerpoint/2010/main" val="131985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lvl1pPr>
              <a:defRPr/>
            </a:lvl1pPr>
          </a:lstStyle>
          <a:p>
            <a:pPr>
              <a:defRPr/>
            </a:pPr>
            <a:fld id="{9C270AC3-89BE-4903-8E4E-98D593C7BDDD}" type="datetimeFigureOut">
              <a:rPr lang="zh-CN" altLang="en-US"/>
              <a:pPr>
                <a:defRPr/>
              </a:pPr>
              <a:t>2019/9/26</a:t>
            </a:fld>
            <a:endParaRPr lang="zh-CN" altLang="en-US" dirty="0"/>
          </a:p>
        </p:txBody>
      </p:sp>
    </p:spTree>
    <p:extLst>
      <p:ext uri="{BB962C8B-B14F-4D97-AF65-F5344CB8AC3E}">
        <p14:creationId xmlns:p14="http://schemas.microsoft.com/office/powerpoint/2010/main" val="362355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9618" name="图片 6" descr="CADAL项目PPT模版首页.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19"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39620"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8" name="日期占位符 3"/>
          <p:cNvSpPr>
            <a:spLocks noGrp="1"/>
          </p:cNvSpPr>
          <p:nvPr>
            <p:ph type="dt" sz="half" idx="2"/>
          </p:nvPr>
        </p:nvSpPr>
        <p:spPr>
          <a:xfrm>
            <a:off x="7643813" y="6286500"/>
            <a:ext cx="127635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4DCD6B58-B027-4691-974E-FBA98F2E204C}" type="datetimeFigureOut">
              <a:rPr lang="zh-CN" altLang="en-US"/>
              <a:pPr>
                <a:defRPr/>
              </a:pPr>
              <a:t>2019/9/26</a:t>
            </a:fld>
            <a:endParaRPr lang="zh-CN" altLang="en-US"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2pPr>
      <a:lvl3pPr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3pPr>
      <a:lvl4pPr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4pPr>
      <a:lvl5pPr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5pPr>
      <a:lvl6pPr marL="457200"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0642"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40643"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43096231-24F0-4584-A4BD-98B88CF92E87}" type="datetimeFigureOut">
              <a:rPr lang="zh-CN" altLang="en-US"/>
              <a:pPr>
                <a:defRPr/>
              </a:pPr>
              <a:t>2019/9/26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D9D9D"/>
                </a:solidFill>
                <a:latin typeface="+mn-lt"/>
              </a:defRPr>
            </a:lvl1pPr>
          </a:lstStyle>
          <a:p>
            <a:fld id="{E7EC5E25-41F9-402D-B47C-F7D185FB0363}"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2pPr>
      <a:lvl3pPr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3pPr>
      <a:lvl4pPr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4pPr>
      <a:lvl5pPr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5pPr>
      <a:lvl6pPr marL="457200"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1666" name="图片 6" descr="CADAL项目PPT模版内页.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67"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41668"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8" name="日期占位符 2"/>
          <p:cNvSpPr>
            <a:spLocks noGrp="1"/>
          </p:cNvSpPr>
          <p:nvPr>
            <p:ph type="dt" sz="half" idx="2"/>
          </p:nvPr>
        </p:nvSpPr>
        <p:spPr>
          <a:xfrm>
            <a:off x="457200" y="6356350"/>
            <a:ext cx="900113"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ea typeface="+mn-ea"/>
              </a:defRPr>
            </a:lvl1pPr>
          </a:lstStyle>
          <a:p>
            <a:pPr>
              <a:defRPr/>
            </a:pPr>
            <a:fld id="{E3468125-AEBC-4CF0-9382-C37761275378}" type="datetimeFigureOut">
              <a:rPr lang="zh-CN" altLang="en-US"/>
              <a:pPr>
                <a:defRPr/>
              </a:pPr>
              <a:t>2019/9/26</a:t>
            </a:fld>
            <a:endParaRPr lang="zh-CN" altLang="en-US"/>
          </a:p>
        </p:txBody>
      </p:sp>
      <p:sp>
        <p:nvSpPr>
          <p:cNvPr id="9" name="灯片编号占位符 4"/>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D9D9D"/>
                </a:solidFill>
                <a:latin typeface="+mn-lt"/>
              </a:defRPr>
            </a:lvl1pPr>
          </a:lstStyle>
          <a:p>
            <a:fld id="{B5146826-40FB-48C8-AF2B-FE5BA1469E00}"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2pPr>
      <a:lvl3pPr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3pPr>
      <a:lvl4pPr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4pPr>
      <a:lvl5pPr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5pPr>
      <a:lvl6pPr marL="457200"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9.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标题 1"/>
          <p:cNvSpPr>
            <a:spLocks noGrp="1"/>
          </p:cNvSpPr>
          <p:nvPr>
            <p:ph type="ctrTitle" idx="4294967295"/>
          </p:nvPr>
        </p:nvSpPr>
        <p:spPr>
          <a:xfrm>
            <a:off x="684213" y="1916113"/>
            <a:ext cx="7772400" cy="1470025"/>
          </a:xfrm>
        </p:spPr>
        <p:txBody>
          <a:bodyPr/>
          <a:lstStyle/>
          <a:p>
            <a:r>
              <a:rPr lang="en-US" altLang="zh-CN">
                <a:solidFill>
                  <a:schemeClr val="bg1"/>
                </a:solidFill>
              </a:rPr>
              <a:t>CADAL</a:t>
            </a:r>
            <a:r>
              <a:rPr lang="zh-CN" altLang="en-US">
                <a:solidFill>
                  <a:schemeClr val="bg1"/>
                </a:solidFill>
              </a:rPr>
              <a:t>项目总规划</a:t>
            </a:r>
            <a:br>
              <a:rPr lang="zh-CN" altLang="en-US">
                <a:solidFill>
                  <a:schemeClr val="bg1"/>
                </a:solidFill>
              </a:rPr>
            </a:br>
            <a:r>
              <a:rPr lang="zh-CN" altLang="en-US">
                <a:solidFill>
                  <a:schemeClr val="bg1"/>
                </a:solidFill>
              </a:rPr>
              <a:t>暨二期可研汇报</a:t>
            </a:r>
          </a:p>
        </p:txBody>
      </p:sp>
      <p:sp>
        <p:nvSpPr>
          <p:cNvPr id="3075" name="副标题 2"/>
          <p:cNvSpPr>
            <a:spLocks noGrp="1"/>
          </p:cNvSpPr>
          <p:nvPr>
            <p:ph type="subTitle" idx="4294967295"/>
          </p:nvPr>
        </p:nvSpPr>
        <p:spPr>
          <a:xfrm>
            <a:off x="1371600" y="3644900"/>
            <a:ext cx="6400800" cy="2305050"/>
          </a:xfrm>
        </p:spPr>
        <p:txBody>
          <a:bodyPr/>
          <a:lstStyle/>
          <a:p>
            <a:pPr marL="0" indent="0" algn="ctr">
              <a:lnSpc>
                <a:spcPct val="300000"/>
              </a:lnSpc>
              <a:buFont typeface="Arial" panose="020B0604020202020204" pitchFamily="34" charset="0"/>
              <a:buNone/>
            </a:pPr>
            <a:r>
              <a:rPr lang="en-US" altLang="zh-CN" sz="2400">
                <a:solidFill>
                  <a:srgbClr val="33AED9"/>
                </a:solidFill>
              </a:rPr>
              <a:t>CADAL</a:t>
            </a:r>
            <a:r>
              <a:rPr lang="zh-CN" altLang="en-US" sz="2400">
                <a:solidFill>
                  <a:srgbClr val="33AED9"/>
                </a:solidFill>
              </a:rPr>
              <a:t>项目管理中心</a:t>
            </a:r>
          </a:p>
          <a:p>
            <a:pPr marL="0" indent="0" algn="ctr">
              <a:spcBef>
                <a:spcPct val="0"/>
              </a:spcBef>
              <a:buFont typeface="Arial" panose="020B0604020202020204" pitchFamily="34" charset="0"/>
              <a:buNone/>
            </a:pPr>
            <a:r>
              <a:rPr lang="en-US" altLang="zh-CN" sz="2400">
                <a:solidFill>
                  <a:srgbClr val="33AED9"/>
                </a:solidFill>
              </a:rPr>
              <a:t>2010-1-13 @ </a:t>
            </a:r>
            <a:r>
              <a:rPr lang="zh-CN" altLang="en-US" sz="2400">
                <a:solidFill>
                  <a:srgbClr val="33AED9"/>
                </a:solidFill>
              </a:rPr>
              <a:t>三亚学院</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p:cNvSpPr>
          <p:nvPr>
            <p:ph type="body" idx="1"/>
          </p:nvPr>
        </p:nvSpPr>
        <p:spPr>
          <a:xfrm>
            <a:off x="457200" y="1600200"/>
            <a:ext cx="8229600" cy="4852988"/>
          </a:xfrm>
        </p:spPr>
        <p:txBody>
          <a:bodyPr/>
          <a:lstStyle/>
          <a:p>
            <a:pPr>
              <a:lnSpc>
                <a:spcPct val="90000"/>
              </a:lnSpc>
            </a:pPr>
            <a:r>
              <a:rPr lang="en-US" altLang="zh-CN">
                <a:latin typeface="黑体" panose="02010609060101010101" pitchFamily="49" charset="-122"/>
                <a:ea typeface="黑体" panose="02010609060101010101" pitchFamily="49" charset="-122"/>
              </a:rPr>
              <a:t>2009</a:t>
            </a:r>
            <a:r>
              <a:rPr lang="zh-CN" altLang="en-US">
                <a:latin typeface="黑体" panose="02010609060101010101" pitchFamily="49" charset="-122"/>
                <a:ea typeface="黑体" panose="02010609060101010101" pitchFamily="49" charset="-122"/>
              </a:rPr>
              <a:t>年</a:t>
            </a:r>
            <a:r>
              <a:rPr lang="en-US" altLang="zh-CN">
                <a:latin typeface="黑体" panose="02010609060101010101" pitchFamily="49" charset="-122"/>
                <a:ea typeface="黑体" panose="02010609060101010101" pitchFamily="49" charset="-122"/>
              </a:rPr>
              <a:t>10</a:t>
            </a:r>
            <a:r>
              <a:rPr lang="zh-CN" altLang="en-US">
                <a:latin typeface="黑体" panose="02010609060101010101" pitchFamily="49" charset="-122"/>
                <a:ea typeface="黑体" panose="02010609060101010101" pitchFamily="49" charset="-122"/>
              </a:rPr>
              <a:t>月</a:t>
            </a:r>
            <a:r>
              <a:rPr lang="en-US" altLang="zh-CN">
                <a:latin typeface="黑体" panose="02010609060101010101" pitchFamily="49" charset="-122"/>
                <a:ea typeface="黑体" panose="02010609060101010101" pitchFamily="49" charset="-122"/>
              </a:rPr>
              <a:t>8</a:t>
            </a:r>
            <a:r>
              <a:rPr lang="zh-CN" altLang="en-US">
                <a:latin typeface="黑体" panose="02010609060101010101" pitchFamily="49" charset="-122"/>
                <a:ea typeface="黑体" panose="02010609060101010101" pitchFamily="49" charset="-122"/>
              </a:rPr>
              <a:t>日潘云鹤主任对资源建设指示</a:t>
            </a:r>
            <a:r>
              <a:rPr lang="en-US" altLang="zh-CN">
                <a:latin typeface="黑体" panose="02010609060101010101" pitchFamily="49" charset="-122"/>
                <a:ea typeface="黑体" panose="02010609060101010101" pitchFamily="49" charset="-122"/>
              </a:rPr>
              <a:t>:</a:t>
            </a:r>
            <a:endParaRPr lang="zh-CN" altLang="en-US">
              <a:latin typeface="黑体" panose="02010609060101010101" pitchFamily="49" charset="-122"/>
              <a:ea typeface="黑体" panose="02010609060101010101" pitchFamily="49" charset="-122"/>
            </a:endParaRPr>
          </a:p>
          <a:p>
            <a:pPr lvl="1">
              <a:lnSpc>
                <a:spcPct val="90000"/>
              </a:lnSpc>
            </a:pPr>
            <a:r>
              <a:rPr lang="zh-CN" altLang="en-US">
                <a:latin typeface="黑体" panose="02010609060101010101" pitchFamily="49" charset="-122"/>
                <a:ea typeface="黑体" panose="02010609060101010101" pitchFamily="49" charset="-122"/>
              </a:rPr>
              <a:t>一手抓特色，一手抓有用度，在大力建设民国、书画、地方文献、古籍、中文地方报纸、中医药、中草药及植物志等特色资源的同时，要保证理工农医等使用频率高的学术性资源的数量；</a:t>
            </a:r>
          </a:p>
          <a:p>
            <a:pPr lvl="1">
              <a:lnSpc>
                <a:spcPct val="90000"/>
              </a:lnSpc>
            </a:pPr>
            <a:r>
              <a:rPr lang="zh-CN" altLang="en-US">
                <a:latin typeface="黑体" panose="02010609060101010101" pitchFamily="49" charset="-122"/>
                <a:ea typeface="黑体" panose="02010609060101010101" pitchFamily="49" charset="-122"/>
              </a:rPr>
              <a:t>不仅自己进行数字化扫描，还要注意通过购买和交换的方式获得更多的数字化资源；</a:t>
            </a:r>
          </a:p>
          <a:p>
            <a:pPr lvl="1">
              <a:lnSpc>
                <a:spcPct val="90000"/>
              </a:lnSpc>
            </a:pPr>
            <a:r>
              <a:rPr lang="zh-CN" altLang="en-US">
                <a:latin typeface="黑体" panose="02010609060101010101" pitchFamily="49" charset="-122"/>
                <a:ea typeface="黑体" panose="02010609060101010101" pitchFamily="49" charset="-122"/>
              </a:rPr>
              <a:t>网络资源数量大、更新快，要注重对网络资源的挖掘和整理，使之成为我们自己有用的资源，提高我们的服务能力；</a:t>
            </a:r>
            <a:endParaRPr lang="en-US" altLang="zh-CN">
              <a:latin typeface="黑体" panose="02010609060101010101" pitchFamily="49" charset="-122"/>
              <a:ea typeface="黑体" panose="02010609060101010101" pitchFamily="49" charset="-122"/>
            </a:endParaRPr>
          </a:p>
        </p:txBody>
      </p:sp>
      <p:sp>
        <p:nvSpPr>
          <p:cNvPr id="256005" name="标题 1"/>
          <p:cNvSpPr>
            <a:spLocks/>
          </p:cNvSpPr>
          <p:nvPr/>
        </p:nvSpPr>
        <p:spPr bwMode="auto">
          <a:xfrm>
            <a:off x="395288" y="5492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a:solidFill>
                  <a:schemeClr val="tx2"/>
                </a:solidFill>
              </a:rPr>
              <a:t>二期资源建设规划</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1" name="标题 1"/>
          <p:cNvSpPr>
            <a:spLocks/>
          </p:cNvSpPr>
          <p:nvPr/>
        </p:nvSpPr>
        <p:spPr bwMode="auto">
          <a:xfrm>
            <a:off x="395288" y="5492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a:solidFill>
                  <a:schemeClr val="tx2"/>
                </a:solidFill>
              </a:rPr>
              <a:t>二期资源建设规划</a:t>
            </a:r>
          </a:p>
        </p:txBody>
      </p:sp>
      <p:sp>
        <p:nvSpPr>
          <p:cNvPr id="193542" name="内容占位符 2"/>
          <p:cNvSpPr>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FontTx/>
              <a:buChar char="•"/>
            </a:pPr>
            <a:r>
              <a:rPr lang="zh-CN" altLang="en-US" sz="3200"/>
              <a:t>拓展资源建设</a:t>
            </a:r>
          </a:p>
          <a:p>
            <a:pPr lvl="1" eaLnBrk="1" hangingPunct="1">
              <a:spcBef>
                <a:spcPct val="20000"/>
              </a:spcBef>
              <a:buFontTx/>
              <a:buChar char="–"/>
            </a:pPr>
            <a:r>
              <a:rPr lang="zh-CN" altLang="en-US" sz="2800"/>
              <a:t>          中文古籍 ：</a:t>
            </a:r>
            <a:r>
              <a:rPr lang="en-US" altLang="zh-CN" sz="2800"/>
              <a:t>10</a:t>
            </a:r>
            <a:r>
              <a:rPr lang="zh-CN" altLang="en-US" sz="2800"/>
              <a:t>万卷（件）</a:t>
            </a:r>
          </a:p>
          <a:p>
            <a:pPr lvl="1" eaLnBrk="1" hangingPunct="1">
              <a:spcBef>
                <a:spcPct val="20000"/>
              </a:spcBef>
              <a:buFontTx/>
              <a:buChar char="–"/>
            </a:pPr>
            <a:r>
              <a:rPr lang="zh-CN" altLang="en-US" sz="2800"/>
              <a:t>          民国文献：</a:t>
            </a:r>
            <a:r>
              <a:rPr lang="en-US" altLang="zh-CN" sz="2800"/>
              <a:t>10</a:t>
            </a:r>
            <a:r>
              <a:rPr lang="zh-CN" altLang="en-US" sz="2800"/>
              <a:t>万册（期）</a:t>
            </a:r>
          </a:p>
          <a:p>
            <a:pPr lvl="2" eaLnBrk="1" hangingPunct="1">
              <a:spcBef>
                <a:spcPct val="20000"/>
              </a:spcBef>
              <a:buFontTx/>
              <a:buChar char="•"/>
            </a:pPr>
            <a:r>
              <a:rPr lang="zh-CN" altLang="en-US" sz="2400"/>
              <a:t>民国图书：</a:t>
            </a:r>
            <a:r>
              <a:rPr lang="en-US" altLang="zh-CN" sz="2400"/>
              <a:t>2</a:t>
            </a:r>
            <a:r>
              <a:rPr lang="zh-CN" altLang="en-US" sz="2400"/>
              <a:t>万册。</a:t>
            </a:r>
          </a:p>
          <a:p>
            <a:pPr lvl="2" eaLnBrk="1" hangingPunct="1">
              <a:spcBef>
                <a:spcPct val="20000"/>
              </a:spcBef>
              <a:buFontTx/>
              <a:buChar char="•"/>
            </a:pPr>
            <a:r>
              <a:rPr lang="zh-CN" altLang="en-US" sz="2400"/>
              <a:t>民国期刊：</a:t>
            </a:r>
            <a:r>
              <a:rPr lang="en-US" altLang="zh-CN" sz="2400"/>
              <a:t>7</a:t>
            </a:r>
            <a:r>
              <a:rPr lang="zh-CN" altLang="en-US" sz="2400"/>
              <a:t>万期。</a:t>
            </a:r>
          </a:p>
          <a:p>
            <a:pPr lvl="2" eaLnBrk="1" hangingPunct="1">
              <a:spcBef>
                <a:spcPct val="20000"/>
              </a:spcBef>
              <a:buFontTx/>
              <a:buChar char="•"/>
            </a:pPr>
            <a:r>
              <a:rPr lang="zh-CN" altLang="en-US" sz="2400"/>
              <a:t>民国报纸  </a:t>
            </a:r>
            <a:r>
              <a:rPr lang="en-US" altLang="zh-CN" sz="2400"/>
              <a:t>1</a:t>
            </a:r>
            <a:r>
              <a:rPr lang="zh-CN" altLang="en-US" sz="2400"/>
              <a:t>万期</a:t>
            </a:r>
          </a:p>
          <a:p>
            <a:pPr lvl="1" eaLnBrk="1" hangingPunct="1">
              <a:spcBef>
                <a:spcPct val="20000"/>
              </a:spcBef>
              <a:buFontTx/>
              <a:buChar char="–"/>
            </a:pPr>
            <a:r>
              <a:rPr lang="zh-CN" altLang="en-US" sz="2800"/>
              <a:t>          中文图书：</a:t>
            </a:r>
            <a:r>
              <a:rPr lang="en-US" altLang="zh-CN" sz="2800"/>
              <a:t>20</a:t>
            </a:r>
            <a:r>
              <a:rPr lang="zh-CN" altLang="en-US" sz="2800"/>
              <a:t>万册</a:t>
            </a:r>
          </a:p>
          <a:p>
            <a:pPr lvl="1" eaLnBrk="1" hangingPunct="1">
              <a:spcBef>
                <a:spcPct val="20000"/>
              </a:spcBef>
              <a:buFontTx/>
              <a:buChar char="–"/>
            </a:pPr>
            <a:r>
              <a:rPr lang="zh-CN" altLang="en-US" sz="2800"/>
              <a:t>          中文报纸：</a:t>
            </a:r>
            <a:r>
              <a:rPr lang="en-US" altLang="zh-CN" sz="2800"/>
              <a:t>20</a:t>
            </a:r>
            <a:r>
              <a:rPr lang="zh-CN" altLang="en-US" sz="2800"/>
              <a:t>万期</a:t>
            </a:r>
          </a:p>
        </p:txBody>
      </p:sp>
      <p:pic>
        <p:nvPicPr>
          <p:cNvPr id="193543" name="图片 43" descr="thumb_2007070110074347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2143125"/>
            <a:ext cx="64293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4" name="图片 47" descr="thumb_20070701100713859.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50720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5" name="图片 48" descr="thumb_2007070110074785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28750" y="4500563"/>
            <a:ext cx="64293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6" name="图片 49" descr="thumb_2007070110075179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28750" y="27146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副标题 2"/>
          <p:cNvSpPr>
            <a:spLocks noGrp="1"/>
          </p:cNvSpPr>
          <p:nvPr>
            <p:ph type="subTitle" idx="4294967295"/>
          </p:nvPr>
        </p:nvSpPr>
        <p:spPr>
          <a:xfrm>
            <a:off x="1371600" y="3886200"/>
            <a:ext cx="6400800" cy="1752600"/>
          </a:xfrm>
        </p:spPr>
        <p:txBody>
          <a:bodyPr/>
          <a:lstStyle/>
          <a:p>
            <a:pPr marL="0" indent="0" algn="ctr">
              <a:buFont typeface="Arial" panose="020B0604020202020204" pitchFamily="34" charset="0"/>
              <a:buNone/>
            </a:pPr>
            <a:endParaRPr lang="zh-CN" altLang="zh-CN">
              <a:solidFill>
                <a:srgbClr val="898989"/>
              </a:solidFill>
            </a:endParaRPr>
          </a:p>
        </p:txBody>
      </p:sp>
      <p:sp>
        <p:nvSpPr>
          <p:cNvPr id="195589" name="标题 1"/>
          <p:cNvSpPr>
            <a:spLocks/>
          </p:cNvSpPr>
          <p:nvPr/>
        </p:nvSpPr>
        <p:spPr bwMode="auto">
          <a:xfrm>
            <a:off x="395288" y="5492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a:solidFill>
                  <a:schemeClr val="tx2"/>
                </a:solidFill>
              </a:rPr>
              <a:t>二期资源建设规划</a:t>
            </a:r>
          </a:p>
        </p:txBody>
      </p:sp>
      <p:sp>
        <p:nvSpPr>
          <p:cNvPr id="195590" name="内容占位符 2"/>
          <p:cNvSpPr>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FontTx/>
              <a:buChar char="•"/>
            </a:pPr>
            <a:r>
              <a:rPr lang="zh-CN" altLang="en-US" sz="3200"/>
              <a:t>拓展资源建设</a:t>
            </a:r>
          </a:p>
          <a:p>
            <a:pPr lvl="1" eaLnBrk="1" hangingPunct="1">
              <a:spcBef>
                <a:spcPct val="20000"/>
              </a:spcBef>
              <a:buFontTx/>
              <a:buChar char="–"/>
            </a:pPr>
            <a:r>
              <a:rPr lang="zh-CN" altLang="en-US" sz="2800"/>
              <a:t>           外文图书：</a:t>
            </a:r>
            <a:r>
              <a:rPr lang="en-US" altLang="zh-CN" sz="2800"/>
              <a:t>20</a:t>
            </a:r>
            <a:r>
              <a:rPr lang="zh-CN" altLang="en-US" sz="2800"/>
              <a:t>万册</a:t>
            </a:r>
          </a:p>
          <a:p>
            <a:pPr lvl="1" eaLnBrk="1" hangingPunct="1">
              <a:spcBef>
                <a:spcPct val="20000"/>
              </a:spcBef>
              <a:buFontTx/>
              <a:buChar char="–"/>
            </a:pPr>
            <a:r>
              <a:rPr lang="zh-CN" altLang="en-US" sz="2800"/>
              <a:t>          外文技术报告   </a:t>
            </a:r>
            <a:r>
              <a:rPr lang="en-US" altLang="zh-CN" sz="2800"/>
              <a:t>10</a:t>
            </a:r>
            <a:r>
              <a:rPr lang="zh-CN" altLang="en-US" sz="2800"/>
              <a:t>万篇</a:t>
            </a:r>
          </a:p>
          <a:p>
            <a:pPr lvl="1" eaLnBrk="1" hangingPunct="1">
              <a:spcBef>
                <a:spcPct val="20000"/>
              </a:spcBef>
              <a:buFontTx/>
              <a:buChar char="–"/>
            </a:pPr>
            <a:r>
              <a:rPr lang="zh-CN" altLang="en-US" sz="2800"/>
              <a:t>          地方文史资料 </a:t>
            </a:r>
            <a:r>
              <a:rPr lang="en-US" altLang="zh-CN" sz="2800"/>
              <a:t>30</a:t>
            </a:r>
            <a:r>
              <a:rPr lang="zh-CN" altLang="en-US" sz="2800"/>
              <a:t>万件   包括：</a:t>
            </a:r>
          </a:p>
          <a:p>
            <a:pPr lvl="2" eaLnBrk="1" hangingPunct="1">
              <a:spcBef>
                <a:spcPct val="20000"/>
              </a:spcBef>
              <a:buFontTx/>
              <a:buChar char="•"/>
            </a:pPr>
            <a:r>
              <a:rPr lang="zh-CN" altLang="en-US" sz="2400">
                <a:latin typeface="宋体" panose="02010600030101010101" pitchFamily="2" charset="-122"/>
              </a:rPr>
              <a:t> 满铁资料</a:t>
            </a:r>
            <a:r>
              <a:rPr lang="en-US" altLang="zh-CN" sz="2400">
                <a:latin typeface="宋体" panose="02010600030101010101" pitchFamily="2" charset="-122"/>
              </a:rPr>
              <a:t>10</a:t>
            </a:r>
            <a:r>
              <a:rPr lang="zh-CN" altLang="en-US" sz="2400">
                <a:latin typeface="宋体" panose="02010600030101010101" pitchFamily="2" charset="-122"/>
              </a:rPr>
              <a:t>万件，</a:t>
            </a:r>
          </a:p>
          <a:p>
            <a:pPr lvl="2" eaLnBrk="1" hangingPunct="1">
              <a:spcBef>
                <a:spcPct val="20000"/>
              </a:spcBef>
              <a:buFontTx/>
              <a:buChar char="•"/>
            </a:pPr>
            <a:r>
              <a:rPr lang="zh-CN" altLang="en-US" sz="2400">
                <a:latin typeface="宋体" panose="02010600030101010101" pitchFamily="2" charset="-122"/>
              </a:rPr>
              <a:t> 侨批</a:t>
            </a:r>
            <a:r>
              <a:rPr lang="en-US" altLang="zh-CN" sz="2400">
                <a:latin typeface="宋体" panose="02010600030101010101" pitchFamily="2" charset="-122"/>
              </a:rPr>
              <a:t>5</a:t>
            </a:r>
            <a:r>
              <a:rPr lang="zh-CN" altLang="en-US" sz="2400">
                <a:latin typeface="宋体" panose="02010600030101010101" pitchFamily="2" charset="-122"/>
              </a:rPr>
              <a:t>万件，</a:t>
            </a:r>
          </a:p>
          <a:p>
            <a:pPr lvl="2" eaLnBrk="1" hangingPunct="1">
              <a:spcBef>
                <a:spcPct val="20000"/>
              </a:spcBef>
              <a:buFontTx/>
              <a:buChar char="•"/>
            </a:pPr>
            <a:r>
              <a:rPr lang="zh-CN" altLang="en-US" sz="2400">
                <a:latin typeface="宋体" panose="02010600030101010101" pitchFamily="2" charset="-122"/>
              </a:rPr>
              <a:t> 地方志</a:t>
            </a:r>
            <a:r>
              <a:rPr lang="en-US" altLang="zh-CN" sz="2400">
                <a:latin typeface="宋体" panose="02010600030101010101" pitchFamily="2" charset="-122"/>
              </a:rPr>
              <a:t>5</a:t>
            </a:r>
            <a:r>
              <a:rPr lang="zh-CN" altLang="en-US" sz="2400">
                <a:latin typeface="宋体" panose="02010600030101010101" pitchFamily="2" charset="-122"/>
              </a:rPr>
              <a:t>万册，</a:t>
            </a:r>
          </a:p>
          <a:p>
            <a:pPr lvl="2" eaLnBrk="1" hangingPunct="1">
              <a:spcBef>
                <a:spcPct val="20000"/>
              </a:spcBef>
              <a:buFontTx/>
              <a:buChar char="•"/>
            </a:pPr>
            <a:r>
              <a:rPr lang="zh-CN" altLang="en-US" sz="2400">
                <a:latin typeface="宋体" panose="02010600030101010101" pitchFamily="2" charset="-122"/>
              </a:rPr>
              <a:t> 少数民族资料</a:t>
            </a:r>
            <a:r>
              <a:rPr lang="en-US" altLang="zh-CN" sz="2400">
                <a:latin typeface="宋体" panose="02010600030101010101" pitchFamily="2" charset="-122"/>
              </a:rPr>
              <a:t>10</a:t>
            </a:r>
            <a:r>
              <a:rPr lang="zh-CN" altLang="en-US" sz="2400">
                <a:latin typeface="宋体" panose="02010600030101010101" pitchFamily="2" charset="-122"/>
              </a:rPr>
              <a:t>万册</a:t>
            </a:r>
          </a:p>
        </p:txBody>
      </p:sp>
      <p:pic>
        <p:nvPicPr>
          <p:cNvPr id="195591" name="图片 10" descr="thumb_20070701100731723.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1625" y="2714625"/>
            <a:ext cx="50006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2" name="图片 13" descr="thumb_2007070110079603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3214688"/>
            <a:ext cx="64293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3" name="图片 14" descr="thumb_2007070110079915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00188" y="2071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副标题 2"/>
          <p:cNvSpPr>
            <a:spLocks noGrp="1"/>
          </p:cNvSpPr>
          <p:nvPr>
            <p:ph type="subTitle" idx="4294967295"/>
          </p:nvPr>
        </p:nvSpPr>
        <p:spPr>
          <a:xfrm>
            <a:off x="1371600" y="3886200"/>
            <a:ext cx="6400800" cy="1752600"/>
          </a:xfrm>
        </p:spPr>
        <p:txBody>
          <a:bodyPr/>
          <a:lstStyle/>
          <a:p>
            <a:pPr marL="0" indent="0" algn="ctr">
              <a:buFont typeface="Arial" panose="020B0604020202020204" pitchFamily="34" charset="0"/>
              <a:buNone/>
            </a:pPr>
            <a:endParaRPr lang="zh-CN" altLang="zh-CN">
              <a:solidFill>
                <a:srgbClr val="898989"/>
              </a:solidFill>
            </a:endParaRPr>
          </a:p>
        </p:txBody>
      </p:sp>
      <p:sp>
        <p:nvSpPr>
          <p:cNvPr id="197637" name="标题 1"/>
          <p:cNvSpPr>
            <a:spLocks/>
          </p:cNvSpPr>
          <p:nvPr/>
        </p:nvSpPr>
        <p:spPr bwMode="auto">
          <a:xfrm>
            <a:off x="395288" y="5492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a:solidFill>
                  <a:schemeClr val="tx2"/>
                </a:solidFill>
              </a:rPr>
              <a:t>二期资源建设规划</a:t>
            </a:r>
          </a:p>
        </p:txBody>
      </p:sp>
      <p:sp>
        <p:nvSpPr>
          <p:cNvPr id="197638" name="内容占位符 2"/>
          <p:cNvSpPr>
            <a:spLocks/>
          </p:cNvSpPr>
          <p:nvPr/>
        </p:nvSpPr>
        <p:spPr bwMode="auto">
          <a:xfrm>
            <a:off x="457200" y="1600200"/>
            <a:ext cx="84359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FontTx/>
              <a:buChar char="•"/>
            </a:pPr>
            <a:r>
              <a:rPr lang="zh-CN" altLang="en-US" sz="3200"/>
              <a:t>拓展资源建设</a:t>
            </a:r>
          </a:p>
          <a:p>
            <a:pPr lvl="1" eaLnBrk="1" hangingPunct="1">
              <a:spcBef>
                <a:spcPct val="20000"/>
              </a:spcBef>
              <a:buFontTx/>
              <a:buChar char="–"/>
            </a:pPr>
            <a:r>
              <a:rPr lang="zh-CN" altLang="en-US" sz="2800"/>
              <a:t>         图形图像：  </a:t>
            </a:r>
            <a:r>
              <a:rPr lang="en-US" altLang="zh-CN" sz="2800"/>
              <a:t>25</a:t>
            </a:r>
            <a:r>
              <a:rPr lang="zh-CN" altLang="en-US" sz="2800"/>
              <a:t>万件</a:t>
            </a:r>
          </a:p>
          <a:p>
            <a:pPr lvl="2" eaLnBrk="1" hangingPunct="1">
              <a:spcBef>
                <a:spcPct val="20000"/>
              </a:spcBef>
              <a:buFontTx/>
              <a:buChar char="•"/>
            </a:pPr>
            <a:r>
              <a:rPr lang="zh-CN" altLang="en-US" sz="2400"/>
              <a:t>书画、篆刻、动漫、年画、连环画等艺术作品；</a:t>
            </a:r>
          </a:p>
          <a:p>
            <a:pPr lvl="2" eaLnBrk="1" hangingPunct="1">
              <a:spcBef>
                <a:spcPct val="20000"/>
              </a:spcBef>
              <a:buFontTx/>
              <a:buChar char="•"/>
            </a:pPr>
            <a:r>
              <a:rPr lang="zh-CN" altLang="en-US" sz="2400"/>
              <a:t>标本、切片、手稿等研究素材</a:t>
            </a:r>
          </a:p>
          <a:p>
            <a:pPr lvl="1" eaLnBrk="1" hangingPunct="1">
              <a:spcBef>
                <a:spcPct val="20000"/>
              </a:spcBef>
              <a:buFontTx/>
              <a:buChar char="–"/>
            </a:pPr>
            <a:r>
              <a:rPr lang="zh-CN" altLang="en-US" sz="2800"/>
              <a:t>         声像资料      </a:t>
            </a:r>
            <a:r>
              <a:rPr lang="en-US" altLang="zh-CN" sz="2800"/>
              <a:t>5 </a:t>
            </a:r>
            <a:r>
              <a:rPr lang="zh-CN" altLang="en-US" sz="2800"/>
              <a:t>万件 </a:t>
            </a:r>
          </a:p>
          <a:p>
            <a:pPr eaLnBrk="1" hangingPunct="1">
              <a:spcBef>
                <a:spcPct val="20000"/>
              </a:spcBef>
              <a:buFontTx/>
              <a:buChar char="•"/>
            </a:pPr>
            <a:r>
              <a:rPr lang="zh-CN" altLang="en-US" sz="3200"/>
              <a:t>资源建设原则</a:t>
            </a:r>
          </a:p>
          <a:p>
            <a:pPr lvl="1" eaLnBrk="1" hangingPunct="1">
              <a:spcBef>
                <a:spcPct val="20000"/>
              </a:spcBef>
              <a:buFontTx/>
              <a:buChar char="–"/>
            </a:pPr>
            <a:r>
              <a:rPr lang="zh-CN" altLang="en-US" sz="2400"/>
              <a:t>人无我有；人有我优</a:t>
            </a:r>
          </a:p>
          <a:p>
            <a:pPr lvl="1" eaLnBrk="1" hangingPunct="1">
              <a:spcBef>
                <a:spcPct val="20000"/>
              </a:spcBef>
              <a:buFontTx/>
              <a:buChar char="–"/>
            </a:pPr>
            <a:r>
              <a:rPr lang="zh-CN" altLang="en-US" sz="2400"/>
              <a:t>点面结合；中外汇聚</a:t>
            </a:r>
          </a:p>
        </p:txBody>
      </p:sp>
      <p:pic>
        <p:nvPicPr>
          <p:cNvPr id="197639" name="图片 8" descr="thumb_2007070110070386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35718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40" name="图片 9" descr="thumb_2007070110078783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21431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9683" name="Group 3"/>
          <p:cNvGraphicFramePr>
            <a:graphicFrameLocks noGrp="1"/>
          </p:cNvGraphicFramePr>
          <p:nvPr/>
        </p:nvGraphicFramePr>
        <p:xfrm>
          <a:off x="714375" y="1928813"/>
          <a:ext cx="7858125" cy="2905125"/>
        </p:xfrm>
        <a:graphic>
          <a:graphicData uri="http://schemas.openxmlformats.org/drawingml/2006/table">
            <a:tbl>
              <a:tblPr/>
              <a:tblGrid>
                <a:gridCol w="1571625">
                  <a:extLst>
                    <a:ext uri="{9D8B030D-6E8A-4147-A177-3AD203B41FA5}">
                      <a16:colId xmlns:a16="http://schemas.microsoft.com/office/drawing/2014/main" val="1803748295"/>
                    </a:ext>
                  </a:extLst>
                </a:gridCol>
                <a:gridCol w="1643063">
                  <a:extLst>
                    <a:ext uri="{9D8B030D-6E8A-4147-A177-3AD203B41FA5}">
                      <a16:colId xmlns:a16="http://schemas.microsoft.com/office/drawing/2014/main" val="2908931075"/>
                    </a:ext>
                  </a:extLst>
                </a:gridCol>
                <a:gridCol w="2786062">
                  <a:extLst>
                    <a:ext uri="{9D8B030D-6E8A-4147-A177-3AD203B41FA5}">
                      <a16:colId xmlns:a16="http://schemas.microsoft.com/office/drawing/2014/main" val="423994521"/>
                    </a:ext>
                  </a:extLst>
                </a:gridCol>
                <a:gridCol w="1857375">
                  <a:extLst>
                    <a:ext uri="{9D8B030D-6E8A-4147-A177-3AD203B41FA5}">
                      <a16:colId xmlns:a16="http://schemas.microsoft.com/office/drawing/2014/main" val="1248096394"/>
                    </a:ext>
                  </a:extLst>
                </a:gridCol>
              </a:tblGrid>
              <a:tr h="288925">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zh-CN" altLang="en-US" sz="16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　</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一期资源</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zh-CN" altLang="en-US" sz="16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二期拟增加资源</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zh-CN" altLang="en-US" sz="16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总计</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9010229"/>
                  </a:ext>
                </a:extLst>
              </a:tr>
              <a:tr h="327025">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zh-CN" altLang="en-US" sz="16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中文古籍</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155,910</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册</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100,000</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卷</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255,910</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册</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93618944"/>
                  </a:ext>
                </a:extLst>
              </a:tr>
              <a:tr h="327025">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zh-CN" altLang="en-US" sz="16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民国书刊</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236,594</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册</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100,000</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册</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336,594</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册</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97860960"/>
                  </a:ext>
                </a:extLst>
              </a:tr>
              <a:tr h="327025">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zh-CN" altLang="en-US" sz="16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中文现代图书</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298,869</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册</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200,000</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册</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498,869</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册</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29027384"/>
                  </a:ext>
                </a:extLst>
              </a:tr>
              <a:tr h="327025">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zh-CN" altLang="en-US" sz="16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英文图书</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151,107</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册</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300,000</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册</a:t>
                      </a: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篇</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451,107</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册</a:t>
                      </a: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篇</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1626494"/>
                  </a:ext>
                </a:extLst>
              </a:tr>
              <a:tr h="327025">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zh-CN" altLang="en-US" sz="16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中文学位论文</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178,159</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篇</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　</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178,195</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册</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7322447"/>
                  </a:ext>
                </a:extLst>
              </a:tr>
              <a:tr h="327025">
                <a:tc rowSpan="3">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zh-CN" altLang="en-US" sz="16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其他中文资源</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2786</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册</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300,000</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件地方文史资料</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802,786</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册</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2545238"/>
                  </a:ext>
                </a:extLst>
              </a:tr>
              <a:tr h="327025">
                <a:tc vMerge="1">
                  <a:txBody>
                    <a:bodyPr/>
                    <a:lstStyle/>
                    <a:p>
                      <a:endParaRPr lang="zh-CN" altLang="en-US"/>
                    </a:p>
                  </a:txBody>
                  <a:tcPr/>
                </a:tc>
                <a:tc v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200,000</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期中文报纸</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78197909"/>
                  </a:ext>
                </a:extLst>
              </a:tr>
              <a:tr h="327025">
                <a:tc vMerge="1">
                  <a:txBody>
                    <a:bodyPr/>
                    <a:lstStyle/>
                    <a:p>
                      <a:endParaRPr lang="zh-CN" altLang="en-US"/>
                    </a:p>
                  </a:txBody>
                  <a:tcPr/>
                </a:tc>
                <a:tc v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300,000</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件媒体资源</a:t>
                      </a:r>
                    </a:p>
                  </a:txBody>
                  <a:tcPr marL="14208" marR="14208" marT="142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4086049250"/>
                  </a:ext>
                </a:extLst>
              </a:tr>
            </a:tbl>
          </a:graphicData>
        </a:graphic>
      </p:graphicFrame>
      <p:sp>
        <p:nvSpPr>
          <p:cNvPr id="199729" name="标题 1"/>
          <p:cNvSpPr>
            <a:spLocks/>
          </p:cNvSpPr>
          <p:nvPr/>
        </p:nvSpPr>
        <p:spPr bwMode="auto">
          <a:xfrm>
            <a:off x="500063" y="5000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a:solidFill>
                  <a:schemeClr val="tx2"/>
                </a:solidFill>
              </a:rPr>
              <a:t>二期资源建设规划</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304" name="标题 1"/>
          <p:cNvSpPr>
            <a:spLocks/>
          </p:cNvSpPr>
          <p:nvPr/>
        </p:nvSpPr>
        <p:spPr bwMode="auto">
          <a:xfrm>
            <a:off x="500063" y="5000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a:solidFill>
                  <a:schemeClr val="tx2"/>
                </a:solidFill>
              </a:rPr>
              <a:t>二期资源建设规划</a:t>
            </a:r>
          </a:p>
        </p:txBody>
      </p:sp>
      <p:sp>
        <p:nvSpPr>
          <p:cNvPr id="352305" name="Rectangle 49"/>
          <p:cNvSpPr>
            <a:spLocks noChangeArrowheads="1"/>
          </p:cNvSpPr>
          <p:nvPr/>
        </p:nvSpPr>
        <p:spPr bwMode="auto">
          <a:xfrm>
            <a:off x="468313" y="1916113"/>
            <a:ext cx="8329612" cy="39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buFont typeface="Wingdings" panose="05000000000000000000" pitchFamily="2" charset="2"/>
              <a:buChar char="l"/>
            </a:pPr>
            <a:r>
              <a:rPr lang="zh-CN" altLang="en-US" sz="2800">
                <a:latin typeface="黑体" panose="02010609060101010101" pitchFamily="49" charset="-122"/>
                <a:ea typeface="黑体" panose="02010609060101010101" pitchFamily="49" charset="-122"/>
              </a:rPr>
              <a:t>为保证</a:t>
            </a:r>
            <a:r>
              <a:rPr lang="en-US" altLang="zh-CN" sz="2800">
                <a:latin typeface="黑体" panose="02010609060101010101" pitchFamily="49" charset="-122"/>
                <a:ea typeface="黑体" panose="02010609060101010101" pitchFamily="49" charset="-122"/>
              </a:rPr>
              <a:t>CADAL</a:t>
            </a:r>
            <a:r>
              <a:rPr lang="zh-CN" altLang="en-US" sz="2800">
                <a:latin typeface="黑体" panose="02010609060101010101" pitchFamily="49" charset="-122"/>
                <a:ea typeface="黑体" panose="02010609060101010101" pitchFamily="49" charset="-122"/>
              </a:rPr>
              <a:t>项目数字资源共建共享的顺利实施，充分发挥项目建设的社会效益，根据</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中华人民共和国著作权法</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信息网络传播权保护条例</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以及目前我国承认的相关国际知识产权法的规定，依据</a:t>
            </a:r>
            <a:r>
              <a:rPr lang="en-US" altLang="zh-CN" sz="2800">
                <a:latin typeface="黑体" panose="02010609060101010101" pitchFamily="49" charset="-122"/>
                <a:ea typeface="黑体" panose="02010609060101010101" pitchFamily="49" charset="-122"/>
              </a:rPr>
              <a:t>CADAL</a:t>
            </a:r>
            <a:r>
              <a:rPr lang="zh-CN" altLang="en-US" sz="2800">
                <a:latin typeface="黑体" panose="02010609060101010101" pitchFamily="49" charset="-122"/>
                <a:ea typeface="黑体" panose="02010609060101010101" pitchFamily="49" charset="-122"/>
              </a:rPr>
              <a:t>可行性研究报告的内容，制定</a:t>
            </a:r>
            <a:r>
              <a:rPr lang="en-US" altLang="zh-CN" sz="2800">
                <a:latin typeface="黑体" panose="02010609060101010101" pitchFamily="49" charset="-122"/>
                <a:ea typeface="黑体" panose="02010609060101010101" pitchFamily="49" charset="-122"/>
              </a:rPr>
              <a:t>《CADAL</a:t>
            </a:r>
            <a:r>
              <a:rPr lang="zh-CN" altLang="en-US" sz="2800">
                <a:latin typeface="黑体" panose="02010609060101010101" pitchFamily="49" charset="-122"/>
                <a:ea typeface="黑体" panose="02010609060101010101" pitchFamily="49" charset="-122"/>
              </a:rPr>
              <a:t>项目资源分级管理办法</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和</a:t>
            </a:r>
            <a:r>
              <a:rPr lang="en-US" altLang="zh-CN" sz="2800">
                <a:latin typeface="黑体" panose="02010609060101010101" pitchFamily="49" charset="-122"/>
                <a:ea typeface="黑体" panose="02010609060101010101" pitchFamily="49" charset="-122"/>
              </a:rPr>
              <a:t>《 CADAL</a:t>
            </a:r>
            <a:r>
              <a:rPr lang="zh-CN" altLang="en-US" sz="2800">
                <a:latin typeface="黑体" panose="02010609060101010101" pitchFamily="49" charset="-122"/>
                <a:ea typeface="黑体" panose="02010609060101010101" pitchFamily="49" charset="-122"/>
              </a:rPr>
              <a:t>项目资源共建共享办法</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，作为</a:t>
            </a:r>
            <a:r>
              <a:rPr lang="en-US" altLang="zh-CN" sz="2800">
                <a:latin typeface="黑体" panose="02010609060101010101" pitchFamily="49" charset="-122"/>
                <a:ea typeface="黑体" panose="02010609060101010101" pitchFamily="49" charset="-122"/>
              </a:rPr>
              <a:t>CADAL</a:t>
            </a:r>
            <a:r>
              <a:rPr lang="zh-CN" altLang="en-US" sz="2800">
                <a:latin typeface="黑体" panose="02010609060101010101" pitchFamily="49" charset="-122"/>
                <a:ea typeface="黑体" panose="02010609060101010101" pitchFamily="49" charset="-122"/>
              </a:rPr>
              <a:t>分层次对项目参建单位、全国高等学校和社会公众提供数字资源服务的依据。</a:t>
            </a:r>
          </a:p>
          <a:p>
            <a:pPr eaLnBrk="0" hangingPunct="0">
              <a:buFont typeface="Wingdings" panose="05000000000000000000" pitchFamily="2" charset="2"/>
              <a:buChar char="l"/>
            </a:pPr>
            <a:endParaRPr lang="zh-CN" altLang="en-US" sz="280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标题 1"/>
          <p:cNvSpPr>
            <a:spLocks/>
          </p:cNvSpPr>
          <p:nvPr/>
        </p:nvSpPr>
        <p:spPr bwMode="auto">
          <a:xfrm>
            <a:off x="500063" y="5000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a:solidFill>
                  <a:schemeClr val="tx2"/>
                </a:solidFill>
              </a:rPr>
              <a:t>二期资源建设规划</a:t>
            </a:r>
          </a:p>
        </p:txBody>
      </p:sp>
      <p:sp>
        <p:nvSpPr>
          <p:cNvPr id="354307" name="Rectangle 3"/>
          <p:cNvSpPr>
            <a:spLocks noChangeArrowheads="1"/>
          </p:cNvSpPr>
          <p:nvPr/>
        </p:nvSpPr>
        <p:spPr bwMode="auto">
          <a:xfrm>
            <a:off x="468313" y="1844675"/>
            <a:ext cx="8329612"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buClr>
                <a:srgbClr val="000000"/>
              </a:buClr>
              <a:buFont typeface="Wingdings" panose="05000000000000000000" pitchFamily="2" charset="2"/>
              <a:buChar char="l"/>
            </a:pPr>
            <a:r>
              <a:rPr lang="zh-CN" altLang="en-US" sz="2800">
                <a:latin typeface="黑体" panose="02010609060101010101" pitchFamily="49" charset="-122"/>
                <a:ea typeface="黑体" panose="02010609060101010101" pitchFamily="49" charset="-122"/>
              </a:rPr>
              <a:t>依据</a:t>
            </a:r>
            <a:r>
              <a:rPr lang="en-US" altLang="zh-CN" sz="2800">
                <a:latin typeface="黑体" panose="02010609060101010101" pitchFamily="49" charset="-122"/>
                <a:ea typeface="黑体" panose="02010609060101010101" pitchFamily="49" charset="-122"/>
              </a:rPr>
              <a:t>CADAL</a:t>
            </a:r>
            <a:r>
              <a:rPr lang="zh-CN" altLang="en-US" sz="2800">
                <a:latin typeface="黑体" panose="02010609060101010101" pitchFamily="49" charset="-122"/>
                <a:ea typeface="黑体" panose="02010609060101010101" pitchFamily="49" charset="-122"/>
              </a:rPr>
              <a:t>项目的服务对象与服务政策，同时结合</a:t>
            </a:r>
            <a:r>
              <a:rPr lang="en-US" altLang="zh-CN" sz="2800">
                <a:latin typeface="黑体" panose="02010609060101010101" pitchFamily="49" charset="-122"/>
                <a:ea typeface="黑体" panose="02010609060101010101" pitchFamily="49" charset="-122"/>
              </a:rPr>
              <a:t>CADAL</a:t>
            </a:r>
            <a:r>
              <a:rPr lang="zh-CN" altLang="en-US" sz="2800">
                <a:latin typeface="黑体" panose="02010609060101010101" pitchFamily="49" charset="-122"/>
                <a:ea typeface="黑体" panose="02010609060101010101" pitchFamily="49" charset="-122"/>
              </a:rPr>
              <a:t>项目资源管理与服务的实际，对</a:t>
            </a:r>
            <a:r>
              <a:rPr lang="en-US" altLang="zh-CN" sz="2800">
                <a:latin typeface="黑体" panose="02010609060101010101" pitchFamily="49" charset="-122"/>
                <a:ea typeface="黑体" panose="02010609060101010101" pitchFamily="49" charset="-122"/>
              </a:rPr>
              <a:t>CADAL</a:t>
            </a:r>
            <a:r>
              <a:rPr lang="zh-CN" altLang="en-US" sz="2800">
                <a:latin typeface="黑体" panose="02010609060101010101" pitchFamily="49" charset="-122"/>
                <a:ea typeface="黑体" panose="02010609060101010101" pitchFamily="49" charset="-122"/>
              </a:rPr>
              <a:t>项目所有类型资源以卷</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件</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册</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期</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篇为单位分为六级。</a:t>
            </a:r>
          </a:p>
          <a:p>
            <a:pPr lvl="1" eaLnBrk="0" hangingPunct="0">
              <a:buClr>
                <a:srgbClr val="000000"/>
              </a:buClr>
              <a:buFont typeface="黑体" panose="02010609060101010101" pitchFamily="49" charset="-122"/>
              <a:buChar char="-"/>
            </a:pPr>
            <a:r>
              <a:rPr lang="zh-CN" altLang="en-US" sz="2800">
                <a:latin typeface="黑体" panose="02010609060101010101" pitchFamily="49" charset="-122"/>
                <a:ea typeface="黑体" panose="02010609060101010101" pitchFamily="49" charset="-122"/>
              </a:rPr>
              <a:t> 一级：公共领域资源</a:t>
            </a:r>
          </a:p>
          <a:p>
            <a:pPr lvl="1" eaLnBrk="0" hangingPunct="0">
              <a:buClr>
                <a:srgbClr val="000000"/>
              </a:buClr>
              <a:buFont typeface="黑体" panose="02010609060101010101" pitchFamily="49" charset="-122"/>
              <a:buChar char="-"/>
            </a:pPr>
            <a:r>
              <a:rPr lang="zh-CN" altLang="en-US" sz="2800">
                <a:latin typeface="黑体" panose="02010609060101010101" pitchFamily="49" charset="-122"/>
                <a:ea typeface="黑体" panose="02010609060101010101" pitchFamily="49" charset="-122"/>
              </a:rPr>
              <a:t> 二级：受知识产权保护且已获授权的资源。</a:t>
            </a:r>
          </a:p>
          <a:p>
            <a:pPr lvl="1" eaLnBrk="0" hangingPunct="0">
              <a:buClr>
                <a:srgbClr val="000000"/>
              </a:buClr>
              <a:buFont typeface="黑体" panose="02010609060101010101" pitchFamily="49" charset="-122"/>
              <a:buChar char="-"/>
            </a:pPr>
            <a:r>
              <a:rPr lang="zh-CN" altLang="en-US" sz="2800">
                <a:latin typeface="黑体" panose="02010609060101010101" pitchFamily="49" charset="-122"/>
                <a:ea typeface="黑体" panose="02010609060101010101" pitchFamily="49" charset="-122"/>
              </a:rPr>
              <a:t> 三级：受知识产权保护但符合合理使用原则的资源</a:t>
            </a:r>
          </a:p>
          <a:p>
            <a:pPr lvl="1" eaLnBrk="0" hangingPunct="0">
              <a:buClr>
                <a:srgbClr val="000000"/>
              </a:buClr>
              <a:buFont typeface="黑体" panose="02010609060101010101" pitchFamily="49" charset="-122"/>
              <a:buChar char="-"/>
            </a:pPr>
            <a:r>
              <a:rPr lang="zh-CN" altLang="en-US" sz="2800">
                <a:latin typeface="黑体" panose="02010609060101010101" pitchFamily="49" charset="-122"/>
                <a:ea typeface="黑体" panose="02010609060101010101" pitchFamily="49" charset="-122"/>
              </a:rPr>
              <a:t> 四级：知识产权状态不明的资源。</a:t>
            </a:r>
          </a:p>
          <a:p>
            <a:pPr lvl="1" eaLnBrk="0" hangingPunct="0">
              <a:buClr>
                <a:srgbClr val="000000"/>
              </a:buClr>
              <a:buFont typeface="黑体" panose="02010609060101010101" pitchFamily="49" charset="-122"/>
              <a:buChar char="-"/>
            </a:pPr>
            <a:r>
              <a:rPr lang="zh-CN" altLang="en-US" sz="2800">
                <a:latin typeface="黑体" panose="02010609060101010101" pitchFamily="49" charset="-122"/>
                <a:ea typeface="黑体" panose="02010609060101010101" pitchFamily="49" charset="-122"/>
              </a:rPr>
              <a:t> 五级：受知识产权保护且未获授权的资源。</a:t>
            </a:r>
          </a:p>
          <a:p>
            <a:pPr lvl="1" eaLnBrk="0" hangingPunct="0">
              <a:buClr>
                <a:srgbClr val="000000"/>
              </a:buClr>
              <a:buFont typeface="黑体" panose="02010609060101010101" pitchFamily="49" charset="-122"/>
              <a:buChar char="-"/>
            </a:pPr>
            <a:r>
              <a:rPr lang="zh-CN" altLang="en-US" sz="2800">
                <a:latin typeface="黑体" panose="02010609060101010101" pitchFamily="49" charset="-122"/>
                <a:ea typeface="黑体" panose="02010609060101010101" pitchFamily="49" charset="-122"/>
              </a:rPr>
              <a:t> 六级：有密级限制要求的资源。</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537" name="标题 1"/>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r>
              <a:rPr lang="zh-CN" altLang="en-US"/>
              <a:t>二期服务建设规划</a:t>
            </a:r>
          </a:p>
        </p:txBody>
      </p:sp>
      <p:sp>
        <p:nvSpPr>
          <p:cNvPr id="38915" name="内容占位符 2"/>
          <p:cNvSpPr>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r>
              <a:rPr lang="zh-CN" altLang="en-US">
                <a:latin typeface="黑体" panose="02010609060101010101" pitchFamily="49" charset="-122"/>
                <a:ea typeface="黑体" panose="02010609060101010101" pitchFamily="49" charset="-122"/>
              </a:rPr>
              <a:t>基于机构库模式的资源分布服务系统 </a:t>
            </a:r>
          </a:p>
          <a:p>
            <a:r>
              <a:rPr lang="zh-CN" altLang="en-US">
                <a:latin typeface="黑体" panose="02010609060101010101" pitchFamily="49" charset="-122"/>
                <a:ea typeface="黑体" panose="02010609060101010101" pitchFamily="49" charset="-122"/>
              </a:rPr>
              <a:t>读者服务协同工作平台 </a:t>
            </a:r>
          </a:p>
          <a:p>
            <a:r>
              <a:rPr lang="zh-CN" altLang="en-US">
                <a:latin typeface="黑体" panose="02010609060101010101" pitchFamily="49" charset="-122"/>
                <a:ea typeface="黑体" panose="02010609060101010101" pitchFamily="49" charset="-122"/>
              </a:rPr>
              <a:t>多维度知识标引体系</a:t>
            </a:r>
            <a:endParaRPr lang="en-US" altLang="zh-CN">
              <a:latin typeface="黑体" panose="02010609060101010101" pitchFamily="49" charset="-122"/>
              <a:ea typeface="黑体" panose="02010609060101010101" pitchFamily="49" charset="-122"/>
            </a:endParaRPr>
          </a:p>
          <a:p>
            <a:r>
              <a:rPr lang="zh-CN" altLang="en-US">
                <a:latin typeface="黑体" panose="02010609060101010101" pitchFamily="49" charset="-122"/>
                <a:ea typeface="黑体" panose="02010609060101010101" pitchFamily="49" charset="-122"/>
              </a:rPr>
              <a:t>数字图书馆评估系统 </a:t>
            </a:r>
          </a:p>
          <a:p>
            <a:r>
              <a:rPr lang="zh-CN" altLang="en-US">
                <a:latin typeface="黑体" panose="02010609060101010101" pitchFamily="49" charset="-122"/>
                <a:ea typeface="黑体" panose="02010609060101010101" pitchFamily="49" charset="-122"/>
              </a:rPr>
              <a:t>形成由项目管理中心、项目核心成员馆、项目参建单位组成的分级服务体系</a:t>
            </a:r>
            <a:endParaRPr lang="en-US" altLang="zh-CN">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标题 1"/>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r>
              <a:rPr lang="zh-CN" altLang="en-US"/>
              <a:t>二期服务建设规划</a:t>
            </a:r>
          </a:p>
        </p:txBody>
      </p:sp>
      <p:sp>
        <p:nvSpPr>
          <p:cNvPr id="323588" name="内容占位符 2"/>
          <p:cNvSpPr>
            <a:spLocks/>
          </p:cNvSpPr>
          <p:nvPr/>
        </p:nvSpPr>
        <p:spPr bwMode="auto">
          <a:xfrm>
            <a:off x="457200" y="1600200"/>
            <a:ext cx="83629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50000"/>
              </a:spcBef>
              <a:buFont typeface="Wingdings" panose="05000000000000000000" pitchFamily="2" charset="2"/>
              <a:buChar char="l"/>
            </a:pPr>
            <a:r>
              <a:rPr lang="zh-CN" altLang="en-US"/>
              <a:t>资源发现服务：通过开放接口实现共享</a:t>
            </a:r>
          </a:p>
          <a:p>
            <a:pPr>
              <a:spcBef>
                <a:spcPct val="0"/>
              </a:spcBef>
              <a:buFont typeface="Wingdings" panose="05000000000000000000" pitchFamily="2" charset="2"/>
              <a:buChar char="l"/>
            </a:pPr>
            <a:r>
              <a:rPr lang="zh-CN" altLang="en-US"/>
              <a:t>资源提供服务：与文献传递系统无缝连接</a:t>
            </a:r>
          </a:p>
          <a:p>
            <a:pPr>
              <a:spcBef>
                <a:spcPct val="0"/>
              </a:spcBef>
              <a:buFont typeface="Wingdings" panose="05000000000000000000" pitchFamily="2" charset="2"/>
              <a:buChar char="l"/>
            </a:pPr>
            <a:r>
              <a:rPr lang="zh-CN" altLang="en-US"/>
              <a:t>参考咨询服务：在线、离线结合的门户咨询</a:t>
            </a:r>
          </a:p>
          <a:p>
            <a:pPr>
              <a:spcBef>
                <a:spcPct val="0"/>
              </a:spcBef>
              <a:buFont typeface="Wingdings" panose="05000000000000000000" pitchFamily="2" charset="2"/>
              <a:buChar char="l"/>
            </a:pPr>
            <a:r>
              <a:rPr lang="zh-CN" altLang="en-US"/>
              <a:t>增值服务：基于非盈利的收费服务</a:t>
            </a:r>
          </a:p>
          <a:p>
            <a:pPr lvl="1">
              <a:spcBef>
                <a:spcPct val="0"/>
              </a:spcBef>
              <a:buFont typeface="Wingdings" panose="05000000000000000000" pitchFamily="2" charset="2"/>
              <a:buChar char="Ø"/>
            </a:pPr>
            <a:r>
              <a:rPr kumimoji="1" lang="en-US" altLang="zh-CN">
                <a:latin typeface="宋体" panose="02010600030101010101" pitchFamily="2" charset="-122"/>
              </a:rPr>
              <a:t> OCR</a:t>
            </a:r>
            <a:r>
              <a:rPr kumimoji="1" lang="zh-CN" altLang="en-US">
                <a:latin typeface="宋体" panose="02010600030101010101" pitchFamily="2" charset="-122"/>
              </a:rPr>
              <a:t>服务、高精度文本服务</a:t>
            </a:r>
          </a:p>
          <a:p>
            <a:pPr lvl="1">
              <a:spcBef>
                <a:spcPct val="0"/>
              </a:spcBef>
              <a:buFont typeface="Wingdings" panose="05000000000000000000" pitchFamily="2" charset="2"/>
              <a:buChar char="Ø"/>
            </a:pPr>
            <a:r>
              <a:rPr kumimoji="1" lang="zh-CN" altLang="en-US">
                <a:latin typeface="宋体" panose="02010600030101010101" pitchFamily="2" charset="-122"/>
              </a:rPr>
              <a:t> 格式转换服务</a:t>
            </a:r>
          </a:p>
          <a:p>
            <a:pPr lvl="1">
              <a:spcBef>
                <a:spcPct val="0"/>
              </a:spcBef>
              <a:buFont typeface="Wingdings" panose="05000000000000000000" pitchFamily="2" charset="2"/>
              <a:buChar char="Ø"/>
            </a:pPr>
            <a:r>
              <a:rPr kumimoji="1" lang="zh-CN" altLang="en-US">
                <a:latin typeface="宋体" panose="02010600030101010101" pitchFamily="2" charset="-122"/>
              </a:rPr>
              <a:t> 资源整合与定题服务</a:t>
            </a:r>
          </a:p>
          <a:p>
            <a:pPr lvl="1">
              <a:spcBef>
                <a:spcPct val="0"/>
              </a:spcBef>
              <a:buFont typeface="Wingdings" panose="05000000000000000000" pitchFamily="2" charset="2"/>
              <a:buChar char="Ø"/>
            </a:pPr>
            <a:r>
              <a:rPr kumimoji="1" lang="zh-CN" altLang="en-US">
                <a:latin typeface="宋体" panose="02010600030101010101" pitchFamily="2" charset="-122"/>
              </a:rPr>
              <a:t> 数据收集服务</a:t>
            </a:r>
          </a:p>
          <a:p>
            <a:pPr lvl="1">
              <a:spcBef>
                <a:spcPct val="0"/>
              </a:spcBef>
              <a:buFont typeface="Wingdings" panose="05000000000000000000" pitchFamily="2" charset="2"/>
              <a:buChar char="Ø"/>
            </a:pPr>
            <a:r>
              <a:rPr kumimoji="1" lang="zh-CN" altLang="en-US">
                <a:latin typeface="宋体" panose="02010600030101010101" pitchFamily="2" charset="-122"/>
              </a:rPr>
              <a:t> 摘要服务、翻译服务 </a:t>
            </a:r>
            <a:r>
              <a:rPr kumimoji="1" lang="en-US" altLang="zh-CN">
                <a:latin typeface="宋体" panose="02010600030101010101" pitchFamily="2" charset="-122"/>
              </a:rPr>
              <a:t>……</a:t>
            </a:r>
          </a:p>
          <a:p>
            <a:pPr lvl="1">
              <a:spcBef>
                <a:spcPct val="0"/>
              </a:spcBef>
              <a:buFont typeface="Wingdings" panose="05000000000000000000" pitchFamily="2" charset="2"/>
              <a:buChar char="Ø"/>
            </a:pP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35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358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358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358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358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358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3588">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3588">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358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8"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标题 1"/>
          <p:cNvSpPr>
            <a:spLocks noGrp="1"/>
          </p:cNvSpPr>
          <p:nvPr>
            <p:ph type="ctrTitle" idx="4294967295"/>
          </p:nvPr>
        </p:nvSpPr>
        <p:spPr>
          <a:xfrm>
            <a:off x="685800" y="2130425"/>
            <a:ext cx="7772400" cy="1470025"/>
          </a:xfrm>
        </p:spPr>
        <p:txBody>
          <a:bodyPr/>
          <a:lstStyle/>
          <a:p>
            <a:endParaRPr lang="zh-CN" altLang="en-US"/>
          </a:p>
        </p:txBody>
      </p:sp>
      <p:sp>
        <p:nvSpPr>
          <p:cNvPr id="3" name="副标题 2"/>
          <p:cNvSpPr>
            <a:spLocks noGrp="1"/>
          </p:cNvSpPr>
          <p:nvPr>
            <p:ph type="subTitle" idx="4294967295"/>
          </p:nvPr>
        </p:nvSpPr>
        <p:spPr>
          <a:xfrm>
            <a:off x="1371600" y="3886200"/>
            <a:ext cx="6400800" cy="1752600"/>
          </a:xfrm>
        </p:spPr>
        <p:txBody>
          <a:bodyPr rtlCol="0">
            <a:normAutofit/>
          </a:bodyPr>
          <a:lstStyle/>
          <a:p>
            <a:pPr marL="0" indent="0" algn="ctr" fontAlgn="auto">
              <a:spcAft>
                <a:spcPts val="0"/>
              </a:spcAft>
              <a:buFont typeface="Arial" panose="020B0604020202020204" pitchFamily="34" charset="0"/>
              <a:buNone/>
              <a:defRPr/>
            </a:pPr>
            <a:endParaRPr lang="zh-CN" altLang="en-US">
              <a:solidFill>
                <a:schemeClr val="tx1">
                  <a:tint val="75000"/>
                </a:schemeClr>
              </a:solidFill>
              <a:latin typeface="+mn-lt"/>
              <a:ea typeface="+mn-ea"/>
            </a:endParaRPr>
          </a:p>
        </p:txBody>
      </p:sp>
      <p:sp>
        <p:nvSpPr>
          <p:cNvPr id="175109" name="标题 1"/>
          <p:cNvSpPr>
            <a:spLocks/>
          </p:cNvSpPr>
          <p:nvPr/>
        </p:nvSpPr>
        <p:spPr bwMode="auto">
          <a:xfrm>
            <a:off x="395288" y="5492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endParaRPr lang="zh-CN" altLang="en-US"/>
          </a:p>
        </p:txBody>
      </p:sp>
      <p:sp>
        <p:nvSpPr>
          <p:cNvPr id="175110" name="Rectangle 6"/>
          <p:cNvSpPr>
            <a:spLocks noChangeArrowheads="1"/>
          </p:cNvSpPr>
          <p:nvPr/>
        </p:nvSpPr>
        <p:spPr bwMode="auto">
          <a:xfrm>
            <a:off x="755650" y="1506538"/>
            <a:ext cx="7489825" cy="447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0005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Aft>
                <a:spcPct val="50000"/>
              </a:spcAft>
              <a:buFont typeface="Wingdings" panose="05000000000000000000" pitchFamily="2" charset="2"/>
              <a:buChar char="l"/>
            </a:pPr>
            <a:r>
              <a:rPr lang="zh-CN" altLang="en-US" sz="3200">
                <a:latin typeface="黑体" panose="02010609060101010101" pitchFamily="49" charset="-122"/>
                <a:ea typeface="黑体" panose="02010609060101010101" pitchFamily="49" charset="-122"/>
              </a:rPr>
              <a:t>项目服务对象</a:t>
            </a:r>
          </a:p>
          <a:p>
            <a:pPr lvl="1" eaLnBrk="1" hangingPunct="1">
              <a:buFont typeface="黑体" panose="02010609060101010101" pitchFamily="49" charset="-122"/>
              <a:buChar char="-"/>
            </a:pPr>
            <a:r>
              <a:rPr lang="zh-CN" altLang="en-US" sz="2400">
                <a:latin typeface="黑体" panose="02010609060101010101" pitchFamily="49" charset="-122"/>
                <a:ea typeface="黑体" panose="02010609060101010101" pitchFamily="49" charset="-122"/>
              </a:rPr>
              <a:t> 立足高等教育，按项目参建院校、教育部</a:t>
            </a:r>
            <a:r>
              <a:rPr lang="en-US" altLang="zh-CN" sz="2400">
                <a:latin typeface="黑体" panose="02010609060101010101" pitchFamily="49" charset="-122"/>
                <a:ea typeface="黑体" panose="02010609060101010101" pitchFamily="49" charset="-122"/>
              </a:rPr>
              <a:t>211</a:t>
            </a:r>
            <a:r>
              <a:rPr lang="zh-CN" altLang="en-US" sz="2400">
                <a:latin typeface="黑体" panose="02010609060101010101" pitchFamily="49" charset="-122"/>
                <a:ea typeface="黑体" panose="02010609060101010101" pitchFamily="49" charset="-122"/>
              </a:rPr>
              <a:t>院校、全国高校、高职高专以及社会公众进行分层次服务； </a:t>
            </a:r>
          </a:p>
          <a:p>
            <a:pPr lvl="1" eaLnBrk="1" hangingPunct="1">
              <a:buFont typeface="黑体" panose="02010609060101010101" pitchFamily="49" charset="-122"/>
              <a:buChar char="-"/>
            </a:pPr>
            <a:r>
              <a:rPr lang="zh-CN" altLang="en-US" sz="2400">
                <a:latin typeface="黑体" panose="02010609060101010101" pitchFamily="49" charset="-122"/>
                <a:ea typeface="黑体" panose="02010609060101010101" pitchFamily="49" charset="-122"/>
              </a:rPr>
              <a:t> 为科研院所、文博单位和企事业单位提供信息服务</a:t>
            </a:r>
          </a:p>
          <a:p>
            <a:pPr lvl="1" eaLnBrk="1" hangingPunct="1">
              <a:buFont typeface="黑体" panose="02010609060101010101" pitchFamily="49" charset="-122"/>
              <a:buChar char="-"/>
            </a:pPr>
            <a:r>
              <a:rPr lang="zh-CN" altLang="en-US" sz="2400">
                <a:latin typeface="黑体" panose="02010609060101010101" pitchFamily="49" charset="-122"/>
                <a:ea typeface="黑体" panose="02010609060101010101" pitchFamily="49" charset="-122"/>
              </a:rPr>
              <a:t> 强化为西部地区建设服务</a:t>
            </a:r>
          </a:p>
          <a:p>
            <a:pPr lvl="1" eaLnBrk="1" hangingPunct="1">
              <a:buFont typeface="黑体" panose="02010609060101010101" pitchFamily="49" charset="-122"/>
              <a:buChar char="-"/>
            </a:pPr>
            <a:r>
              <a:rPr lang="zh-CN" altLang="en-US" sz="2400">
                <a:latin typeface="黑体" panose="02010609060101010101" pitchFamily="49" charset="-122"/>
                <a:ea typeface="黑体" panose="02010609060101010101" pitchFamily="49" charset="-122"/>
              </a:rPr>
              <a:t> 为</a:t>
            </a:r>
            <a:r>
              <a:rPr lang="zh-CN" altLang="en-US" sz="2400">
                <a:latin typeface="宋体" panose="02010600030101010101" pitchFamily="2"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孔子学院</a:t>
            </a:r>
            <a:r>
              <a:rPr lang="zh-CN" altLang="en-US" sz="2400">
                <a:latin typeface="宋体" panose="02010600030101010101" pitchFamily="2"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等学术机构的海外文化传播提供文献服务。</a:t>
            </a:r>
          </a:p>
          <a:p>
            <a:pPr lvl="1" eaLnBrk="1" hangingPunct="1">
              <a:buFont typeface="黑体" panose="02010609060101010101" pitchFamily="49" charset="-122"/>
              <a:buChar char="-"/>
            </a:pPr>
            <a:r>
              <a:rPr lang="zh-CN" altLang="en-US" sz="2400">
                <a:latin typeface="黑体" panose="02010609060101010101" pitchFamily="49" charset="-122"/>
                <a:ea typeface="黑体" panose="02010609060101010101" pitchFamily="49" charset="-122"/>
              </a:rPr>
              <a:t> 进入公共领域的图书向全世界开放，实现全球共享。</a:t>
            </a:r>
          </a:p>
        </p:txBody>
      </p:sp>
      <p:sp>
        <p:nvSpPr>
          <p:cNvPr id="175111" name="标题 1"/>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r>
              <a:rPr lang="zh-CN" altLang="en-US"/>
              <a:t>二期服务建设规划</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10" name="内容占位符 2"/>
          <p:cNvSpPr>
            <a:spLocks/>
          </p:cNvSpPr>
          <p:nvPr/>
        </p:nvSpPr>
        <p:spPr bwMode="auto">
          <a:xfrm>
            <a:off x="457200" y="1600200"/>
            <a:ext cx="6635750"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r>
              <a:rPr lang="zh-CN" altLang="en-US">
                <a:latin typeface="黑体" panose="02010609060101010101" pitchFamily="49" charset="-122"/>
                <a:ea typeface="黑体" panose="02010609060101010101" pitchFamily="49" charset="-122"/>
              </a:rPr>
              <a:t>项目近况</a:t>
            </a:r>
          </a:p>
          <a:p>
            <a:r>
              <a:rPr lang="en-US" altLang="zh-CN">
                <a:latin typeface="黑体" panose="02010609060101010101" pitchFamily="49" charset="-122"/>
                <a:ea typeface="黑体" panose="02010609060101010101" pitchFamily="49" charset="-122"/>
              </a:rPr>
              <a:t>CADAL</a:t>
            </a:r>
            <a:r>
              <a:rPr lang="zh-CN" altLang="en-US">
                <a:latin typeface="黑体" panose="02010609060101010101" pitchFamily="49" charset="-122"/>
                <a:ea typeface="黑体" panose="02010609060101010101" pitchFamily="49" charset="-122"/>
              </a:rPr>
              <a:t>项目总规划</a:t>
            </a:r>
          </a:p>
          <a:p>
            <a:r>
              <a:rPr lang="zh-CN" altLang="en-US">
                <a:latin typeface="黑体" panose="02010609060101010101" pitchFamily="49" charset="-122"/>
                <a:ea typeface="黑体" panose="02010609060101010101" pitchFamily="49" charset="-122"/>
              </a:rPr>
              <a:t>二期建设背景与思路</a:t>
            </a:r>
          </a:p>
          <a:p>
            <a:r>
              <a:rPr lang="zh-CN" altLang="en-US">
                <a:latin typeface="黑体" panose="02010609060101010101" pitchFamily="49" charset="-122"/>
                <a:ea typeface="黑体" panose="02010609060101010101" pitchFamily="49" charset="-122"/>
              </a:rPr>
              <a:t>项目二期建设内容</a:t>
            </a:r>
          </a:p>
          <a:p>
            <a:r>
              <a:rPr lang="zh-CN" altLang="en-US">
                <a:latin typeface="黑体" panose="02010609060101010101" pitchFamily="49" charset="-122"/>
                <a:ea typeface="黑体" panose="02010609060101010101" pitchFamily="49" charset="-122"/>
              </a:rPr>
              <a:t>项目二期实施方案</a:t>
            </a:r>
          </a:p>
          <a:p>
            <a:r>
              <a:rPr lang="zh-CN" altLang="en-US">
                <a:latin typeface="黑体" panose="02010609060101010101" pitchFamily="49" charset="-122"/>
                <a:ea typeface="黑体" panose="02010609060101010101" pitchFamily="49" charset="-122"/>
              </a:rPr>
              <a:t>经费预算</a:t>
            </a:r>
          </a:p>
        </p:txBody>
      </p:sp>
      <p:sp>
        <p:nvSpPr>
          <p:cNvPr id="226311" name="标题 1"/>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r>
              <a:rPr lang="zh-CN" altLang="en-US"/>
              <a:t>主题</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4294967295"/>
          </p:nvPr>
        </p:nvSpPr>
        <p:spPr>
          <a:xfrm>
            <a:off x="1371600" y="3886200"/>
            <a:ext cx="6400800" cy="1752600"/>
          </a:xfrm>
        </p:spPr>
        <p:txBody>
          <a:bodyPr rtlCol="0">
            <a:normAutofit/>
          </a:bodyPr>
          <a:lstStyle/>
          <a:p>
            <a:pPr marL="0" indent="0" algn="ctr" fontAlgn="auto">
              <a:spcAft>
                <a:spcPts val="0"/>
              </a:spcAft>
              <a:buFont typeface="Arial" panose="020B0604020202020204" pitchFamily="34" charset="0"/>
              <a:buNone/>
              <a:defRPr/>
            </a:pPr>
            <a:endParaRPr lang="zh-CN" altLang="en-US">
              <a:solidFill>
                <a:schemeClr val="tx1">
                  <a:tint val="75000"/>
                </a:schemeClr>
              </a:solidFill>
              <a:latin typeface="+mn-lt"/>
              <a:ea typeface="+mn-ea"/>
            </a:endParaRPr>
          </a:p>
        </p:txBody>
      </p:sp>
      <p:sp>
        <p:nvSpPr>
          <p:cNvPr id="185349" name="标题 1"/>
          <p:cNvSpPr>
            <a:spLocks/>
          </p:cNvSpPr>
          <p:nvPr/>
        </p:nvSpPr>
        <p:spPr bwMode="auto">
          <a:xfrm>
            <a:off x="395288" y="5492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r>
              <a:rPr lang="zh-CN" altLang="en-US"/>
              <a:t>知识产权解决方案 </a:t>
            </a:r>
          </a:p>
        </p:txBody>
      </p:sp>
      <p:sp>
        <p:nvSpPr>
          <p:cNvPr id="185350" name="Rectangle 6"/>
          <p:cNvSpPr>
            <a:spLocks noChangeArrowheads="1"/>
          </p:cNvSpPr>
          <p:nvPr/>
        </p:nvSpPr>
        <p:spPr bwMode="auto">
          <a:xfrm>
            <a:off x="755650" y="1598613"/>
            <a:ext cx="7632700" cy="429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0005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Tx/>
              <a:buChar char="•"/>
            </a:pPr>
            <a:r>
              <a:rPr lang="zh-CN" altLang="en-US" sz="3200">
                <a:latin typeface="黑体" panose="02010609060101010101" pitchFamily="49" charset="-122"/>
                <a:ea typeface="黑体" panose="02010609060101010101" pitchFamily="49" charset="-122"/>
              </a:rPr>
              <a:t>与法律界合作研究公益性数字图书馆知识产权解决方案</a:t>
            </a:r>
          </a:p>
          <a:p>
            <a:pPr eaLnBrk="1" hangingPunct="1">
              <a:buFontTx/>
              <a:buChar char="•"/>
            </a:pPr>
            <a:r>
              <a:rPr lang="zh-CN" altLang="en-US" sz="3200">
                <a:latin typeface="黑体" panose="02010609060101010101" pitchFamily="49" charset="-122"/>
                <a:ea typeface="黑体" panose="02010609060101010101" pitchFamily="49" charset="-122"/>
              </a:rPr>
              <a:t>资源发现服务：元数据、全文、个性化推荐</a:t>
            </a:r>
          </a:p>
          <a:p>
            <a:pPr eaLnBrk="1" hangingPunct="1">
              <a:buFontTx/>
              <a:buChar char="•"/>
            </a:pPr>
            <a:r>
              <a:rPr lang="zh-CN" altLang="en-US" sz="3200">
                <a:latin typeface="黑体" panose="02010609060101010101" pitchFamily="49" charset="-122"/>
                <a:ea typeface="黑体" panose="02010609060101010101" pitchFamily="49" charset="-122"/>
              </a:rPr>
              <a:t>资源提供服务</a:t>
            </a:r>
          </a:p>
          <a:p>
            <a:pPr lvl="1" eaLnBrk="1" hangingPunct="1">
              <a:buFont typeface="宋体" panose="02010600030101010101" pitchFamily="2" charset="-122"/>
              <a:buChar char="–"/>
            </a:pPr>
            <a:r>
              <a:rPr lang="zh-CN" altLang="en-US" sz="2800">
                <a:latin typeface="黑体" panose="02010609060101010101" pitchFamily="49" charset="-122"/>
                <a:ea typeface="黑体" panose="02010609060101010101" pitchFamily="49" charset="-122"/>
              </a:rPr>
              <a:t>公共领域资源：直接访问</a:t>
            </a:r>
          </a:p>
          <a:p>
            <a:pPr lvl="1" eaLnBrk="1" hangingPunct="1">
              <a:buFont typeface="宋体" panose="02010600030101010101" pitchFamily="2" charset="-122"/>
              <a:buChar char="–"/>
            </a:pPr>
            <a:r>
              <a:rPr lang="zh-CN" altLang="en-US" sz="2800">
                <a:latin typeface="黑体" panose="02010609060101010101" pitchFamily="49" charset="-122"/>
                <a:ea typeface="黑体" panose="02010609060101010101" pitchFamily="49" charset="-122"/>
              </a:rPr>
              <a:t>馆藏资源：基于</a:t>
            </a:r>
            <a:r>
              <a:rPr lang="en-US" altLang="zh-CN" sz="2800">
                <a:latin typeface="黑体" panose="02010609060101010101" pitchFamily="49" charset="-122"/>
                <a:ea typeface="黑体" panose="02010609060101010101" pitchFamily="49" charset="-122"/>
              </a:rPr>
              <a:t>DRM</a:t>
            </a:r>
            <a:r>
              <a:rPr lang="zh-CN" altLang="en-US" sz="2800">
                <a:latin typeface="黑体" panose="02010609060101010101" pitchFamily="49" charset="-122"/>
                <a:ea typeface="黑体" panose="02010609060101010101" pitchFamily="49" charset="-122"/>
              </a:rPr>
              <a:t>的直接访问</a:t>
            </a:r>
          </a:p>
          <a:p>
            <a:pPr lvl="1" eaLnBrk="1" hangingPunct="1">
              <a:buFont typeface="宋体" panose="02010600030101010101" pitchFamily="2" charset="-122"/>
              <a:buChar char="–"/>
            </a:pPr>
            <a:r>
              <a:rPr lang="zh-CN" altLang="en-US" sz="2800">
                <a:latin typeface="黑体" panose="02010609060101010101" pitchFamily="49" charset="-122"/>
                <a:ea typeface="黑体" panose="02010609060101010101" pitchFamily="49" charset="-122"/>
              </a:rPr>
              <a:t>非馆藏资源：文献传递与馆际互借</a:t>
            </a:r>
          </a:p>
          <a:p>
            <a:pPr eaLnBrk="1" hangingPunct="1">
              <a:buFontTx/>
              <a:buChar char="•"/>
            </a:pPr>
            <a:r>
              <a:rPr lang="zh-CN" altLang="en-US" sz="3200">
                <a:latin typeface="黑体" panose="02010609060101010101" pitchFamily="49" charset="-122"/>
                <a:ea typeface="黑体" panose="02010609060101010101" pitchFamily="49" charset="-122"/>
              </a:rPr>
              <a:t>集体缴约授权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3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535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535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535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535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5350">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53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8" name="标题 1"/>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r>
              <a:rPr lang="zh-CN" altLang="en-US"/>
              <a:t>二期技术支撑规划</a:t>
            </a:r>
          </a:p>
        </p:txBody>
      </p:sp>
      <p:sp>
        <p:nvSpPr>
          <p:cNvPr id="40963" name="内容占位符 2"/>
          <p:cNvSpPr>
            <a:spLocks/>
          </p:cNvSpPr>
          <p:nvPr/>
        </p:nvSpPr>
        <p:spPr bwMode="auto">
          <a:xfrm>
            <a:off x="457200" y="1600200"/>
            <a:ext cx="6491288"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r>
              <a:rPr lang="zh-CN" altLang="en-US"/>
              <a:t>强化支撑环境</a:t>
            </a:r>
          </a:p>
          <a:p>
            <a:pPr lvl="1"/>
            <a:r>
              <a:rPr lang="zh-CN" altLang="en-US"/>
              <a:t>标准规范建设</a:t>
            </a:r>
          </a:p>
          <a:p>
            <a:pPr lvl="1"/>
            <a:r>
              <a:rPr lang="zh-CN" altLang="en-US"/>
              <a:t>软硬件购置</a:t>
            </a:r>
          </a:p>
          <a:p>
            <a:pPr lvl="1"/>
            <a:r>
              <a:rPr lang="zh-CN" altLang="en-US"/>
              <a:t>应用系统开发</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标题 1"/>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r>
              <a:rPr lang="zh-CN" altLang="en-US"/>
              <a:t>二期技术支撑规划</a:t>
            </a:r>
          </a:p>
        </p:txBody>
      </p:sp>
      <p:sp>
        <p:nvSpPr>
          <p:cNvPr id="329732" name="内容占位符 2"/>
          <p:cNvSpPr>
            <a:spLocks/>
          </p:cNvSpPr>
          <p:nvPr/>
        </p:nvSpPr>
        <p:spPr bwMode="auto">
          <a:xfrm>
            <a:off x="395288" y="1600200"/>
            <a:ext cx="8424862"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r>
              <a:rPr lang="zh-CN" altLang="en-US"/>
              <a:t>标准规范建设</a:t>
            </a:r>
          </a:p>
          <a:p>
            <a:pPr lvl="1"/>
            <a:r>
              <a:rPr lang="zh-CN" altLang="en-US"/>
              <a:t>根据对象的发展路线：普通对象、原生数字对象→</a:t>
            </a:r>
            <a:r>
              <a:rPr lang="en-US" altLang="zh-CN"/>
              <a:t>CADAL</a:t>
            </a:r>
            <a:r>
              <a:rPr lang="zh-CN" altLang="en-US"/>
              <a:t>数字对象→信息对象→知识本体；</a:t>
            </a:r>
          </a:p>
          <a:p>
            <a:pPr lvl="1"/>
            <a:r>
              <a:rPr lang="zh-CN" altLang="en-US"/>
              <a:t>根据对象集的发展路线：数字对象的无序集合→有序的信息组织→知识组织</a:t>
            </a:r>
          </a:p>
        </p:txBody>
      </p:sp>
      <p:graphicFrame>
        <p:nvGraphicFramePr>
          <p:cNvPr id="329733" name="Object 5"/>
          <p:cNvGraphicFramePr>
            <a:graphicFrameLocks noChangeAspect="1"/>
          </p:cNvGraphicFramePr>
          <p:nvPr/>
        </p:nvGraphicFramePr>
        <p:xfrm>
          <a:off x="827088" y="4362450"/>
          <a:ext cx="7129462" cy="2162175"/>
        </p:xfrm>
        <a:graphic>
          <a:graphicData uri="http://schemas.openxmlformats.org/presentationml/2006/ole">
            <mc:AlternateContent xmlns:mc="http://schemas.openxmlformats.org/markup-compatibility/2006">
              <mc:Choice xmlns:v="urn:schemas-microsoft-com:vml" Requires="v">
                <p:oleObj spid="_x0000_s329734" r:id="rId4" imgW="6597720" imgH="2005560" progId="">
                  <p:embed/>
                </p:oleObj>
              </mc:Choice>
              <mc:Fallback>
                <p:oleObj r:id="rId4" imgW="6597720" imgH="200556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4362450"/>
                        <a:ext cx="7129462"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标题 1"/>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r>
              <a:rPr lang="zh-CN" altLang="en-US"/>
              <a:t>二期技术支撑规划</a:t>
            </a:r>
          </a:p>
        </p:txBody>
      </p:sp>
      <p:sp>
        <p:nvSpPr>
          <p:cNvPr id="331781" name="内容占位符 2"/>
          <p:cNvSpPr>
            <a:spLocks/>
          </p:cNvSpPr>
          <p:nvPr/>
        </p:nvSpPr>
        <p:spPr bwMode="auto">
          <a:xfrm>
            <a:off x="395288" y="1600200"/>
            <a:ext cx="8424862"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r>
              <a:rPr lang="zh-CN" altLang="en-US"/>
              <a:t>标准规范建设</a:t>
            </a:r>
          </a:p>
          <a:p>
            <a:pPr lvl="1"/>
            <a:r>
              <a:rPr lang="zh-CN" altLang="en-US"/>
              <a:t>数字对象框架</a:t>
            </a:r>
          </a:p>
          <a:p>
            <a:pPr lvl="1"/>
            <a:r>
              <a:rPr lang="zh-CN" altLang="en-US"/>
              <a:t>资源集合框架</a:t>
            </a:r>
          </a:p>
          <a:p>
            <a:pPr lvl="1"/>
            <a:r>
              <a:rPr lang="zh-CN" altLang="en-US"/>
              <a:t>信息组织框架</a:t>
            </a:r>
          </a:p>
          <a:p>
            <a:pPr lvl="1"/>
            <a:r>
              <a:rPr lang="zh-CN" altLang="en-US"/>
              <a:t>知识组织框架</a:t>
            </a:r>
          </a:p>
          <a:p>
            <a:pPr lvl="1"/>
            <a:r>
              <a:rPr lang="zh-CN" altLang="en-US"/>
              <a:t>辅助框架</a:t>
            </a:r>
            <a:r>
              <a:rPr lang="zh-CN" altLang="en-US" sz="3200"/>
              <a:t> </a:t>
            </a:r>
          </a:p>
          <a:p>
            <a:r>
              <a:rPr lang="zh-CN" altLang="en-US"/>
              <a:t>五大框架涉及</a:t>
            </a:r>
            <a:r>
              <a:rPr lang="en-US" altLang="zh-CN"/>
              <a:t>95</a:t>
            </a:r>
            <a:r>
              <a:rPr lang="zh-CN" altLang="en-US"/>
              <a:t>个标准规范（集）</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p:cNvSpPr>
          <p:nvPr>
            <p:ph type="title"/>
          </p:nvPr>
        </p:nvSpPr>
        <p:spPr/>
        <p:txBody>
          <a:bodyPr/>
          <a:lstStyle/>
          <a:p>
            <a:r>
              <a:rPr lang="zh-CN" altLang="en-US" sz="3600"/>
              <a:t>技术总体框架</a:t>
            </a:r>
          </a:p>
        </p:txBody>
      </p:sp>
      <p:sp>
        <p:nvSpPr>
          <p:cNvPr id="4" name="矩形 3"/>
          <p:cNvSpPr/>
          <p:nvPr/>
        </p:nvSpPr>
        <p:spPr>
          <a:xfrm>
            <a:off x="2071670" y="1951027"/>
            <a:ext cx="5000660" cy="42862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b="1" spc="50" dirty="0">
                <a:ln w="13500">
                  <a:solidFill>
                    <a:schemeClr val="accent1">
                      <a:shade val="2500"/>
                      <a:alpha val="6500"/>
                    </a:schemeClr>
                  </a:solidFill>
                  <a:prstDash val="solid"/>
                </a:ln>
                <a:solidFill>
                  <a:srgbClr val="0066FF"/>
                </a:solidFill>
                <a:effectLst>
                  <a:innerShdw blurRad="50900" dist="38500" dir="13500000">
                    <a:srgbClr val="000000">
                      <a:alpha val="60000"/>
                    </a:srgbClr>
                  </a:innerShdw>
                </a:effectLst>
                <a:latin typeface="微软雅黑" pitchFamily="34" charset="-122"/>
                <a:ea typeface="微软雅黑" pitchFamily="34" charset="-122"/>
              </a:rPr>
              <a:t>门户及页面展示</a:t>
            </a:r>
          </a:p>
        </p:txBody>
      </p:sp>
      <p:sp>
        <p:nvSpPr>
          <p:cNvPr id="5" name="矩形 4"/>
          <p:cNvSpPr/>
          <p:nvPr/>
        </p:nvSpPr>
        <p:spPr>
          <a:xfrm>
            <a:off x="2071670" y="2522531"/>
            <a:ext cx="5000660" cy="857256"/>
          </a:xfrm>
          <a:prstGeom prst="rect">
            <a:avLst/>
          </a:prstGeom>
        </p:spPr>
        <p:style>
          <a:lnRef idx="1">
            <a:schemeClr val="accent2"/>
          </a:lnRef>
          <a:fillRef idx="2">
            <a:schemeClr val="accent2"/>
          </a:fillRef>
          <a:effectRef idx="1">
            <a:schemeClr val="accent2"/>
          </a:effectRef>
          <a:fontRef idx="minor">
            <a:schemeClr val="dk1"/>
          </a:fontRef>
        </p:style>
        <p:txBody>
          <a:bodyPr/>
          <a:lstStyle/>
          <a:p>
            <a:pPr algn="ctr">
              <a:defRPr/>
            </a:pPr>
            <a:r>
              <a:rPr lang="zh-CN" altLang="en-US" b="1" spc="50" dirty="0">
                <a:ln w="13500">
                  <a:solidFill>
                    <a:schemeClr val="accent1">
                      <a:shade val="2500"/>
                      <a:alpha val="6500"/>
                    </a:schemeClr>
                  </a:solidFill>
                  <a:prstDash val="solid"/>
                </a:ln>
                <a:solidFill>
                  <a:srgbClr val="0066FF"/>
                </a:solidFill>
                <a:effectLst>
                  <a:innerShdw blurRad="50900" dist="38500" dir="13500000">
                    <a:srgbClr val="000000">
                      <a:alpha val="60000"/>
                    </a:srgbClr>
                  </a:innerShdw>
                </a:effectLst>
                <a:latin typeface="微软雅黑" pitchFamily="34" charset="-122"/>
                <a:ea typeface="微软雅黑" pitchFamily="34" charset="-122"/>
              </a:rPr>
              <a:t>用  户  层</a:t>
            </a:r>
          </a:p>
        </p:txBody>
      </p:sp>
      <p:sp>
        <p:nvSpPr>
          <p:cNvPr id="8" name="矩形 7"/>
          <p:cNvSpPr/>
          <p:nvPr/>
        </p:nvSpPr>
        <p:spPr>
          <a:xfrm>
            <a:off x="2071670" y="5808678"/>
            <a:ext cx="5000660" cy="42862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CN" altLang="en-US" b="1" spc="50" dirty="0">
                <a:ln w="13500">
                  <a:solidFill>
                    <a:schemeClr val="accent1">
                      <a:shade val="2500"/>
                      <a:alpha val="6500"/>
                    </a:schemeClr>
                  </a:solidFill>
                  <a:prstDash val="solid"/>
                </a:ln>
                <a:solidFill>
                  <a:srgbClr val="0066FF"/>
                </a:solidFill>
                <a:effectLst>
                  <a:innerShdw blurRad="50900" dist="38500" dir="13500000">
                    <a:srgbClr val="000000">
                      <a:alpha val="60000"/>
                    </a:srgbClr>
                  </a:innerShdw>
                </a:effectLst>
                <a:latin typeface="微软雅黑" pitchFamily="34" charset="-122"/>
                <a:ea typeface="微软雅黑" pitchFamily="34" charset="-122"/>
              </a:rPr>
              <a:t>资  源  层</a:t>
            </a:r>
          </a:p>
        </p:txBody>
      </p:sp>
      <p:sp>
        <p:nvSpPr>
          <p:cNvPr id="9" name="矩形 8"/>
          <p:cNvSpPr/>
          <p:nvPr/>
        </p:nvSpPr>
        <p:spPr>
          <a:xfrm>
            <a:off x="2071670" y="6380183"/>
            <a:ext cx="5000660" cy="42862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CN" altLang="en-US" b="1" spc="50" dirty="0">
                <a:ln w="13500">
                  <a:solidFill>
                    <a:schemeClr val="accent1">
                      <a:shade val="2500"/>
                      <a:alpha val="6500"/>
                    </a:schemeClr>
                  </a:solidFill>
                  <a:prstDash val="solid"/>
                </a:ln>
                <a:solidFill>
                  <a:srgbClr val="0066FF"/>
                </a:solidFill>
                <a:effectLst>
                  <a:innerShdw blurRad="50900" dist="38500" dir="13500000">
                    <a:srgbClr val="000000">
                      <a:alpha val="60000"/>
                    </a:srgbClr>
                  </a:innerShdw>
                </a:effectLst>
                <a:latin typeface="微软雅黑" pitchFamily="34" charset="-122"/>
                <a:ea typeface="微软雅黑" pitchFamily="34" charset="-122"/>
              </a:rPr>
              <a:t>信  息  基  础  结  构  层</a:t>
            </a:r>
          </a:p>
        </p:txBody>
      </p:sp>
      <p:sp>
        <p:nvSpPr>
          <p:cNvPr id="10" name="矩形 9"/>
          <p:cNvSpPr/>
          <p:nvPr/>
        </p:nvSpPr>
        <p:spPr>
          <a:xfrm>
            <a:off x="2285984" y="2951159"/>
            <a:ext cx="1357322" cy="285752"/>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CN" altLang="en-US" sz="1400" dirty="0">
                <a:latin typeface="微软雅黑" pitchFamily="34" charset="-122"/>
                <a:ea typeface="微软雅黑" pitchFamily="34" charset="-122"/>
              </a:rPr>
              <a:t>统一身份管理</a:t>
            </a:r>
          </a:p>
        </p:txBody>
      </p:sp>
      <p:sp>
        <p:nvSpPr>
          <p:cNvPr id="11" name="矩形 10"/>
          <p:cNvSpPr/>
          <p:nvPr/>
        </p:nvSpPr>
        <p:spPr>
          <a:xfrm>
            <a:off x="3893339" y="2951159"/>
            <a:ext cx="1357322" cy="285752"/>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CN" altLang="en-US" sz="1400" dirty="0">
                <a:latin typeface="微软雅黑" pitchFamily="34" charset="-122"/>
                <a:ea typeface="微软雅黑" pitchFamily="34" charset="-122"/>
              </a:rPr>
              <a:t>统一身份认证</a:t>
            </a:r>
          </a:p>
        </p:txBody>
      </p:sp>
      <p:sp>
        <p:nvSpPr>
          <p:cNvPr id="12" name="矩形 11"/>
          <p:cNvSpPr/>
          <p:nvPr/>
        </p:nvSpPr>
        <p:spPr>
          <a:xfrm>
            <a:off x="5500694" y="2951159"/>
            <a:ext cx="1357322" cy="285752"/>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CN" altLang="en-US" sz="1400" dirty="0">
                <a:latin typeface="微软雅黑" pitchFamily="34" charset="-122"/>
                <a:ea typeface="微软雅黑" pitchFamily="34" charset="-122"/>
              </a:rPr>
              <a:t>个性化服务</a:t>
            </a:r>
          </a:p>
        </p:txBody>
      </p:sp>
      <p:grpSp>
        <p:nvGrpSpPr>
          <p:cNvPr id="2" name="组合 43"/>
          <p:cNvGrpSpPr>
            <a:grpSpLocks/>
          </p:cNvGrpSpPr>
          <p:nvPr/>
        </p:nvGrpSpPr>
        <p:grpSpPr bwMode="auto">
          <a:xfrm>
            <a:off x="2071688" y="4808538"/>
            <a:ext cx="5000625" cy="857250"/>
            <a:chOff x="2071670" y="4714884"/>
            <a:chExt cx="5000660" cy="857256"/>
          </a:xfrm>
        </p:grpSpPr>
        <p:sp>
          <p:nvSpPr>
            <p:cNvPr id="7" name="矩形 6"/>
            <p:cNvSpPr/>
            <p:nvPr/>
          </p:nvSpPr>
          <p:spPr>
            <a:xfrm>
              <a:off x="2071670" y="4714884"/>
              <a:ext cx="5000660" cy="857256"/>
            </a:xfrm>
            <a:prstGeom prst="rect">
              <a:avLst/>
            </a:prstGeom>
          </p:spPr>
          <p:style>
            <a:lnRef idx="1">
              <a:schemeClr val="accent2"/>
            </a:lnRef>
            <a:fillRef idx="2">
              <a:schemeClr val="accent2"/>
            </a:fillRef>
            <a:effectRef idx="1">
              <a:schemeClr val="accent2"/>
            </a:effectRef>
            <a:fontRef idx="minor">
              <a:schemeClr val="dk1"/>
            </a:fontRef>
          </p:style>
          <p:txBody>
            <a:bodyPr/>
            <a:lstStyle/>
            <a:p>
              <a:pPr algn="ctr">
                <a:defRPr/>
              </a:pPr>
              <a:r>
                <a:rPr lang="zh-CN" altLang="en-US" b="1" spc="50" dirty="0">
                  <a:ln w="13500">
                    <a:solidFill>
                      <a:schemeClr val="accent1">
                        <a:shade val="2500"/>
                        <a:alpha val="6500"/>
                      </a:schemeClr>
                    </a:solidFill>
                    <a:prstDash val="solid"/>
                  </a:ln>
                  <a:solidFill>
                    <a:srgbClr val="0066FF"/>
                  </a:solidFill>
                  <a:effectLst>
                    <a:innerShdw blurRad="50900" dist="38500" dir="13500000">
                      <a:srgbClr val="000000">
                        <a:alpha val="60000"/>
                      </a:srgbClr>
                    </a:innerShdw>
                  </a:effectLst>
                  <a:latin typeface="微软雅黑" pitchFamily="34" charset="-122"/>
                  <a:ea typeface="微软雅黑" pitchFamily="34" charset="-122"/>
                </a:rPr>
                <a:t>应  用  支  撑  层</a:t>
              </a:r>
            </a:p>
          </p:txBody>
        </p:sp>
        <p:sp>
          <p:nvSpPr>
            <p:cNvPr id="13" name="矩形 12"/>
            <p:cNvSpPr/>
            <p:nvPr/>
          </p:nvSpPr>
          <p:spPr>
            <a:xfrm>
              <a:off x="2285984" y="5143512"/>
              <a:ext cx="2143140" cy="285752"/>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CN" altLang="en-US" sz="1400" dirty="0">
                  <a:latin typeface="微软雅黑" pitchFamily="34" charset="-122"/>
                  <a:ea typeface="微软雅黑" pitchFamily="34" charset="-122"/>
                </a:rPr>
                <a:t>关  键  技  术</a:t>
              </a:r>
            </a:p>
          </p:txBody>
        </p:sp>
        <p:sp>
          <p:nvSpPr>
            <p:cNvPr id="14" name="矩形 13"/>
            <p:cNvSpPr/>
            <p:nvPr/>
          </p:nvSpPr>
          <p:spPr>
            <a:xfrm>
              <a:off x="4679156" y="5143512"/>
              <a:ext cx="2178859" cy="285752"/>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CN" altLang="en-US" sz="1400" dirty="0">
                  <a:latin typeface="微软雅黑" pitchFamily="34" charset="-122"/>
                  <a:ea typeface="微软雅黑" pitchFamily="34" charset="-122"/>
                </a:rPr>
                <a:t>基  础  软  件  平  台</a:t>
              </a:r>
            </a:p>
          </p:txBody>
        </p:sp>
      </p:grpSp>
      <p:grpSp>
        <p:nvGrpSpPr>
          <p:cNvPr id="3" name="组合 64"/>
          <p:cNvGrpSpPr>
            <a:grpSpLocks/>
          </p:cNvGrpSpPr>
          <p:nvPr/>
        </p:nvGrpSpPr>
        <p:grpSpPr bwMode="auto">
          <a:xfrm>
            <a:off x="2071688" y="3522663"/>
            <a:ext cx="5000625" cy="1143000"/>
            <a:chOff x="2071670" y="3429000"/>
            <a:chExt cx="5000660" cy="1143008"/>
          </a:xfrm>
        </p:grpSpPr>
        <p:sp>
          <p:nvSpPr>
            <p:cNvPr id="6" name="矩形 5"/>
            <p:cNvSpPr/>
            <p:nvPr/>
          </p:nvSpPr>
          <p:spPr>
            <a:xfrm>
              <a:off x="2071670" y="3429000"/>
              <a:ext cx="5000660" cy="1143008"/>
            </a:xfrm>
            <a:prstGeom prst="rect">
              <a:avLst/>
            </a:prstGeom>
          </p:spPr>
          <p:style>
            <a:lnRef idx="1">
              <a:schemeClr val="accent2"/>
            </a:lnRef>
            <a:fillRef idx="2">
              <a:schemeClr val="accent2"/>
            </a:fillRef>
            <a:effectRef idx="1">
              <a:schemeClr val="accent2"/>
            </a:effectRef>
            <a:fontRef idx="minor">
              <a:schemeClr val="dk1"/>
            </a:fontRef>
          </p:style>
          <p:txBody>
            <a:bodyPr/>
            <a:lstStyle/>
            <a:p>
              <a:pPr algn="ctr">
                <a:defRPr/>
              </a:pPr>
              <a:r>
                <a:rPr lang="zh-CN" altLang="en-US" b="1" spc="50" dirty="0">
                  <a:ln w="13500">
                    <a:solidFill>
                      <a:schemeClr val="accent1">
                        <a:shade val="2500"/>
                        <a:alpha val="6500"/>
                      </a:schemeClr>
                    </a:solidFill>
                    <a:prstDash val="solid"/>
                  </a:ln>
                  <a:solidFill>
                    <a:srgbClr val="0066FF"/>
                  </a:solidFill>
                  <a:effectLst>
                    <a:innerShdw blurRad="50900" dist="38500" dir="13500000">
                      <a:srgbClr val="000000">
                        <a:alpha val="60000"/>
                      </a:srgbClr>
                    </a:innerShdw>
                  </a:effectLst>
                  <a:latin typeface="微软雅黑" pitchFamily="34" charset="-122"/>
                  <a:ea typeface="微软雅黑" pitchFamily="34" charset="-122"/>
                </a:rPr>
                <a:t>业  务  应  用  层</a:t>
              </a:r>
            </a:p>
          </p:txBody>
        </p:sp>
        <p:sp>
          <p:nvSpPr>
            <p:cNvPr id="15" name="矩形 14"/>
            <p:cNvSpPr/>
            <p:nvPr/>
          </p:nvSpPr>
          <p:spPr>
            <a:xfrm>
              <a:off x="2285984" y="3857628"/>
              <a:ext cx="1357322" cy="571504"/>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CN" altLang="en-US" sz="1400" dirty="0">
                  <a:latin typeface="微软雅黑" pitchFamily="34" charset="-122"/>
                  <a:ea typeface="微软雅黑" pitchFamily="34" charset="-122"/>
                </a:rPr>
                <a:t>数据资源建设系统</a:t>
              </a:r>
            </a:p>
          </p:txBody>
        </p:sp>
        <p:sp>
          <p:nvSpPr>
            <p:cNvPr id="16" name="矩形 15"/>
            <p:cNvSpPr/>
            <p:nvPr/>
          </p:nvSpPr>
          <p:spPr>
            <a:xfrm>
              <a:off x="3893339" y="3857628"/>
              <a:ext cx="1357322" cy="571504"/>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CN" altLang="en-US" sz="1400" dirty="0">
                  <a:latin typeface="微软雅黑" pitchFamily="34" charset="-122"/>
                  <a:ea typeface="微软雅黑" pitchFamily="34" charset="-122"/>
                </a:rPr>
                <a:t>数字图书馆服务支撑系统</a:t>
              </a:r>
            </a:p>
          </p:txBody>
        </p:sp>
        <p:sp>
          <p:nvSpPr>
            <p:cNvPr id="17" name="矩形 16"/>
            <p:cNvSpPr/>
            <p:nvPr/>
          </p:nvSpPr>
          <p:spPr>
            <a:xfrm>
              <a:off x="5500694" y="3857628"/>
              <a:ext cx="1357322" cy="571504"/>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CN" altLang="en-US" sz="1400" dirty="0">
                  <a:latin typeface="微软雅黑" pitchFamily="34" charset="-122"/>
                  <a:ea typeface="微软雅黑" pitchFamily="34" charset="-122"/>
                </a:rPr>
                <a:t>特色服务应用系统</a:t>
              </a:r>
            </a:p>
          </p:txBody>
        </p:sp>
      </p:grpSp>
      <p:sp>
        <p:nvSpPr>
          <p:cNvPr id="18" name="矩形 17"/>
          <p:cNvSpPr/>
          <p:nvPr/>
        </p:nvSpPr>
        <p:spPr>
          <a:xfrm>
            <a:off x="1500166" y="1951027"/>
            <a:ext cx="428628" cy="4857784"/>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b="1" spc="50" dirty="0">
                <a:ln w="13500">
                  <a:solidFill>
                    <a:schemeClr val="accent1">
                      <a:shade val="2500"/>
                      <a:alpha val="6500"/>
                    </a:schemeClr>
                  </a:solidFill>
                  <a:prstDash val="solid"/>
                </a:ln>
                <a:solidFill>
                  <a:srgbClr val="0066FF"/>
                </a:solidFill>
                <a:effectLst>
                  <a:innerShdw blurRad="50900" dist="38500" dir="13500000">
                    <a:srgbClr val="000000">
                      <a:alpha val="60000"/>
                    </a:srgbClr>
                  </a:innerShdw>
                </a:effectLst>
                <a:latin typeface="微软雅黑" pitchFamily="34" charset="-122"/>
                <a:ea typeface="微软雅黑" pitchFamily="34" charset="-122"/>
              </a:rPr>
              <a:t>对外合作与交流</a:t>
            </a:r>
          </a:p>
        </p:txBody>
      </p:sp>
      <p:sp>
        <p:nvSpPr>
          <p:cNvPr id="19" name="矩形 18"/>
          <p:cNvSpPr/>
          <p:nvPr/>
        </p:nvSpPr>
        <p:spPr>
          <a:xfrm>
            <a:off x="7215206" y="1951027"/>
            <a:ext cx="428628" cy="4857784"/>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b="1" spc="50" dirty="0">
                <a:ln w="13500">
                  <a:solidFill>
                    <a:schemeClr val="accent1">
                      <a:shade val="2500"/>
                      <a:alpha val="6500"/>
                    </a:schemeClr>
                  </a:solidFill>
                  <a:prstDash val="solid"/>
                </a:ln>
                <a:solidFill>
                  <a:srgbClr val="0066FF"/>
                </a:solidFill>
                <a:effectLst>
                  <a:innerShdw blurRad="50900" dist="38500" dir="13500000">
                    <a:srgbClr val="000000">
                      <a:alpha val="60000"/>
                    </a:srgbClr>
                  </a:innerShdw>
                </a:effectLst>
                <a:latin typeface="微软雅黑" pitchFamily="34" charset="-122"/>
                <a:ea typeface="微软雅黑" pitchFamily="34" charset="-122"/>
              </a:rPr>
              <a:t>统一标准规范</a:t>
            </a:r>
          </a:p>
        </p:txBody>
      </p:sp>
      <p:pic>
        <p:nvPicPr>
          <p:cNvPr id="268325" name="Picture 3" descr="E:\Resources\Design\Icon\dellipack2\64\peo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313" y="10223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326" name="Picture 5" descr="E:\Resources\Design\Icon\Soft_Icons_Pack\PNG\Hom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0375" y="1073150"/>
            <a:ext cx="5064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327" name="Picture 6" descr="E:\Resources\Design\Icon\Soft_Icons_Pack\PNG\User-Ma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1750" y="1076325"/>
            <a:ext cx="50006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328" name="TextBox 24"/>
          <p:cNvSpPr txBox="1">
            <a:spLocks noChangeArrowheads="1"/>
          </p:cNvSpPr>
          <p:nvPr/>
        </p:nvSpPr>
        <p:spPr bwMode="auto">
          <a:xfrm>
            <a:off x="2357438" y="1593850"/>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a:latin typeface="微软雅黑" panose="020B0503020204020204" pitchFamily="34" charset="-122"/>
                <a:ea typeface="微软雅黑" panose="020B0503020204020204" pitchFamily="34" charset="-122"/>
              </a:rPr>
              <a:t>个人用户</a:t>
            </a:r>
          </a:p>
        </p:txBody>
      </p:sp>
      <p:sp>
        <p:nvSpPr>
          <p:cNvPr id="268329" name="TextBox 25"/>
          <p:cNvSpPr txBox="1">
            <a:spLocks noChangeArrowheads="1"/>
          </p:cNvSpPr>
          <p:nvPr/>
        </p:nvSpPr>
        <p:spPr bwMode="auto">
          <a:xfrm>
            <a:off x="4071938" y="1593850"/>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a:latin typeface="微软雅黑" panose="020B0503020204020204" pitchFamily="34" charset="-122"/>
                <a:ea typeface="微软雅黑" panose="020B0503020204020204" pitchFamily="34" charset="-122"/>
              </a:rPr>
              <a:t>部门用户</a:t>
            </a:r>
          </a:p>
        </p:txBody>
      </p:sp>
      <p:sp>
        <p:nvSpPr>
          <p:cNvPr id="268330" name="TextBox 26"/>
          <p:cNvSpPr txBox="1">
            <a:spLocks noChangeArrowheads="1"/>
          </p:cNvSpPr>
          <p:nvPr/>
        </p:nvSpPr>
        <p:spPr bwMode="auto">
          <a:xfrm>
            <a:off x="5811838" y="1593850"/>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a:latin typeface="微软雅黑" panose="020B0503020204020204" pitchFamily="34" charset="-122"/>
                <a:ea typeface="微软雅黑" panose="020B0503020204020204" pitchFamily="34" charset="-122"/>
              </a:rPr>
              <a:t>团体用户</a:t>
            </a:r>
          </a:p>
        </p:txBody>
      </p:sp>
      <p:grpSp>
        <p:nvGrpSpPr>
          <p:cNvPr id="20" name="组合 27"/>
          <p:cNvGrpSpPr>
            <a:grpSpLocks/>
          </p:cNvGrpSpPr>
          <p:nvPr/>
        </p:nvGrpSpPr>
        <p:grpSpPr bwMode="auto">
          <a:xfrm>
            <a:off x="1428750" y="4594225"/>
            <a:ext cx="6286500" cy="1785938"/>
            <a:chOff x="1428728" y="4643446"/>
            <a:chExt cx="6286544" cy="1785950"/>
          </a:xfrm>
        </p:grpSpPr>
        <p:sp>
          <p:nvSpPr>
            <p:cNvPr id="29" name="矩形 28"/>
            <p:cNvSpPr/>
            <p:nvPr/>
          </p:nvSpPr>
          <p:spPr>
            <a:xfrm>
              <a:off x="1428728" y="4643446"/>
              <a:ext cx="6286544" cy="1785950"/>
            </a:xfrm>
            <a:prstGeom prst="rect">
              <a:avLst/>
            </a:prstGeom>
            <a:gradFill>
              <a:gsLst>
                <a:gs pos="0">
                  <a:srgbClr val="5E9EFF"/>
                </a:gs>
                <a:gs pos="39999">
                  <a:srgbClr val="85C2FF"/>
                </a:gs>
                <a:gs pos="70000">
                  <a:srgbClr val="C4D6EB"/>
                </a:gs>
                <a:gs pos="100000">
                  <a:srgbClr val="FFEBFA"/>
                </a:gs>
              </a:gsLst>
              <a:lin ang="16200000" scaled="0"/>
            </a:gradFill>
          </p:spPr>
          <p:style>
            <a:lnRef idx="1">
              <a:schemeClr val="accent2"/>
            </a:lnRef>
            <a:fillRef idx="2">
              <a:schemeClr val="accent2"/>
            </a:fillRef>
            <a:effectRef idx="1">
              <a:schemeClr val="accent2"/>
            </a:effectRef>
            <a:fontRef idx="minor">
              <a:schemeClr val="dk1"/>
            </a:fontRef>
          </p:style>
          <p:txBody>
            <a:bodyPr/>
            <a:lstStyle/>
            <a:p>
              <a:pPr algn="ctr">
                <a:defRPr/>
              </a:pPr>
              <a:r>
                <a:rPr lang="zh-CN" altLang="en-US" b="1" spc="50" dirty="0">
                  <a:ln w="13500">
                    <a:solidFill>
                      <a:schemeClr val="accent1">
                        <a:shade val="2500"/>
                        <a:alpha val="6500"/>
                      </a:schemeClr>
                    </a:solidFill>
                    <a:prstDash val="solid"/>
                  </a:ln>
                  <a:solidFill>
                    <a:srgbClr val="0066FF"/>
                  </a:solidFill>
                  <a:effectLst>
                    <a:innerShdw blurRad="50900" dist="38500" dir="13500000">
                      <a:srgbClr val="000000">
                        <a:alpha val="60000"/>
                      </a:srgbClr>
                    </a:innerShdw>
                  </a:effectLst>
                  <a:latin typeface="微软雅黑" pitchFamily="34" charset="-122"/>
                  <a:ea typeface="微软雅黑" pitchFamily="34" charset="-122"/>
                </a:rPr>
                <a:t>信  息  基  础  结  构  层</a:t>
              </a:r>
            </a:p>
          </p:txBody>
        </p:sp>
        <p:sp>
          <p:nvSpPr>
            <p:cNvPr id="30" name="矩形 29"/>
            <p:cNvSpPr/>
            <p:nvPr/>
          </p:nvSpPr>
          <p:spPr>
            <a:xfrm>
              <a:off x="1928794" y="5143512"/>
              <a:ext cx="1357322" cy="428628"/>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CN" altLang="en-US" sz="1400" dirty="0">
                  <a:latin typeface="微软雅黑" pitchFamily="34" charset="-122"/>
                  <a:ea typeface="微软雅黑" pitchFamily="34" charset="-122"/>
                </a:rPr>
                <a:t>网 络 系 统</a:t>
              </a:r>
            </a:p>
          </p:txBody>
        </p:sp>
        <p:sp>
          <p:nvSpPr>
            <p:cNvPr id="31" name="矩形 30"/>
            <p:cNvSpPr/>
            <p:nvPr/>
          </p:nvSpPr>
          <p:spPr>
            <a:xfrm>
              <a:off x="3893339" y="5143512"/>
              <a:ext cx="1357322" cy="428628"/>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CN" altLang="en-US" sz="1400" dirty="0">
                  <a:latin typeface="微软雅黑" pitchFamily="34" charset="-122"/>
                  <a:ea typeface="微软雅黑" pitchFamily="34" charset="-122"/>
                </a:rPr>
                <a:t>主 机 系 统</a:t>
              </a:r>
            </a:p>
          </p:txBody>
        </p:sp>
        <p:sp>
          <p:nvSpPr>
            <p:cNvPr id="32" name="矩形 31"/>
            <p:cNvSpPr/>
            <p:nvPr/>
          </p:nvSpPr>
          <p:spPr>
            <a:xfrm>
              <a:off x="5929322" y="5143512"/>
              <a:ext cx="1357322" cy="428628"/>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CN" altLang="en-US" sz="1400" dirty="0">
                  <a:latin typeface="微软雅黑" pitchFamily="34" charset="-122"/>
                  <a:ea typeface="微软雅黑" pitchFamily="34" charset="-122"/>
                </a:rPr>
                <a:t>操 作 系 统</a:t>
              </a:r>
            </a:p>
          </p:txBody>
        </p:sp>
        <p:sp>
          <p:nvSpPr>
            <p:cNvPr id="33" name="矩形 32"/>
            <p:cNvSpPr/>
            <p:nvPr/>
          </p:nvSpPr>
          <p:spPr>
            <a:xfrm>
              <a:off x="1928794" y="5786454"/>
              <a:ext cx="1357322" cy="428628"/>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CN" altLang="en-US" sz="1400" dirty="0">
                  <a:latin typeface="微软雅黑" pitchFamily="34" charset="-122"/>
                  <a:ea typeface="微软雅黑" pitchFamily="34" charset="-122"/>
                </a:rPr>
                <a:t>网 络 安 全</a:t>
              </a:r>
            </a:p>
          </p:txBody>
        </p:sp>
        <p:sp>
          <p:nvSpPr>
            <p:cNvPr id="34" name="矩形 33"/>
            <p:cNvSpPr/>
            <p:nvPr/>
          </p:nvSpPr>
          <p:spPr>
            <a:xfrm>
              <a:off x="3893339" y="5786454"/>
              <a:ext cx="1357322" cy="428628"/>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CN" altLang="en-US" sz="1400" dirty="0">
                  <a:latin typeface="微软雅黑" pitchFamily="34" charset="-122"/>
                  <a:ea typeface="微软雅黑" pitchFamily="34" charset="-122"/>
                </a:rPr>
                <a:t>存 储 系 统</a:t>
              </a:r>
            </a:p>
          </p:txBody>
        </p:sp>
        <p:sp>
          <p:nvSpPr>
            <p:cNvPr id="35" name="矩形 34"/>
            <p:cNvSpPr/>
            <p:nvPr/>
          </p:nvSpPr>
          <p:spPr>
            <a:xfrm>
              <a:off x="5929322" y="5786454"/>
              <a:ext cx="1357322" cy="428628"/>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CN" altLang="en-US" sz="1400" dirty="0">
                  <a:latin typeface="微软雅黑" pitchFamily="34" charset="-122"/>
                  <a:ea typeface="微软雅黑" pitchFamily="34" charset="-122"/>
                </a:rPr>
                <a:t>远 程 灾 备</a:t>
              </a:r>
            </a:p>
          </p:txBody>
        </p:sp>
      </p:grpSp>
      <p:grpSp>
        <p:nvGrpSpPr>
          <p:cNvPr id="21" name="组合 35"/>
          <p:cNvGrpSpPr>
            <a:grpSpLocks/>
          </p:cNvGrpSpPr>
          <p:nvPr/>
        </p:nvGrpSpPr>
        <p:grpSpPr bwMode="auto">
          <a:xfrm>
            <a:off x="1428750" y="4022725"/>
            <a:ext cx="6286500" cy="1785938"/>
            <a:chOff x="1428728" y="2643182"/>
            <a:chExt cx="6286544" cy="1785950"/>
          </a:xfrm>
        </p:grpSpPr>
        <p:sp>
          <p:nvSpPr>
            <p:cNvPr id="37" name="矩形 36"/>
            <p:cNvSpPr/>
            <p:nvPr/>
          </p:nvSpPr>
          <p:spPr>
            <a:xfrm>
              <a:off x="1428728" y="2643182"/>
              <a:ext cx="6286544" cy="1785950"/>
            </a:xfrm>
            <a:prstGeom prst="rect">
              <a:avLst/>
            </a:prstGeom>
            <a:gradFill>
              <a:gsLst>
                <a:gs pos="0">
                  <a:srgbClr val="5E9EFF"/>
                </a:gs>
                <a:gs pos="39999">
                  <a:srgbClr val="85C2FF"/>
                </a:gs>
                <a:gs pos="70000">
                  <a:srgbClr val="C4D6EB"/>
                </a:gs>
                <a:gs pos="100000">
                  <a:srgbClr val="FFEBFA"/>
                </a:gs>
              </a:gsLst>
              <a:lin ang="16200000" scaled="0"/>
            </a:gradFill>
          </p:spPr>
          <p:style>
            <a:lnRef idx="1">
              <a:schemeClr val="accent2"/>
            </a:lnRef>
            <a:fillRef idx="2">
              <a:schemeClr val="accent2"/>
            </a:fillRef>
            <a:effectRef idx="1">
              <a:schemeClr val="accent2"/>
            </a:effectRef>
            <a:fontRef idx="minor">
              <a:schemeClr val="dk1"/>
            </a:fontRef>
          </p:style>
          <p:txBody>
            <a:bodyPr/>
            <a:lstStyle/>
            <a:p>
              <a:pPr algn="ctr">
                <a:defRPr/>
              </a:pPr>
              <a:r>
                <a:rPr lang="zh-CN" altLang="en-US" b="1" spc="50" dirty="0">
                  <a:ln w="13500">
                    <a:solidFill>
                      <a:schemeClr val="accent1">
                        <a:shade val="2500"/>
                        <a:alpha val="6500"/>
                      </a:schemeClr>
                    </a:solidFill>
                    <a:prstDash val="solid"/>
                  </a:ln>
                  <a:solidFill>
                    <a:srgbClr val="0066FF"/>
                  </a:solidFill>
                  <a:effectLst>
                    <a:innerShdw blurRad="50900" dist="38500" dir="13500000">
                      <a:srgbClr val="000000">
                        <a:alpha val="60000"/>
                      </a:srgbClr>
                    </a:innerShdw>
                  </a:effectLst>
                  <a:latin typeface="微软雅黑" pitchFamily="34" charset="-122"/>
                  <a:ea typeface="微软雅黑" pitchFamily="34" charset="-122"/>
                </a:rPr>
                <a:t>资  源  层</a:t>
              </a:r>
            </a:p>
          </p:txBody>
        </p:sp>
        <p:sp>
          <p:nvSpPr>
            <p:cNvPr id="38" name="矩形 37"/>
            <p:cNvSpPr/>
            <p:nvPr/>
          </p:nvSpPr>
          <p:spPr>
            <a:xfrm>
              <a:off x="1928794" y="3143248"/>
              <a:ext cx="1357322" cy="428628"/>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CN" altLang="en-US" sz="1400" dirty="0">
                  <a:latin typeface="微软雅黑" pitchFamily="34" charset="-122"/>
                  <a:ea typeface="微软雅黑" pitchFamily="34" charset="-122"/>
                </a:rPr>
                <a:t>元 数 据</a:t>
              </a:r>
            </a:p>
          </p:txBody>
        </p:sp>
        <p:sp>
          <p:nvSpPr>
            <p:cNvPr id="39" name="矩形 38"/>
            <p:cNvSpPr/>
            <p:nvPr/>
          </p:nvSpPr>
          <p:spPr>
            <a:xfrm>
              <a:off x="3893339" y="3143248"/>
              <a:ext cx="1357322" cy="428628"/>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CN" altLang="en-US" sz="1400" dirty="0">
                  <a:latin typeface="微软雅黑" pitchFamily="34" charset="-122"/>
                  <a:ea typeface="微软雅黑" pitchFamily="34" charset="-122"/>
                </a:rPr>
                <a:t>本 体 知 识 库</a:t>
              </a:r>
            </a:p>
          </p:txBody>
        </p:sp>
        <p:sp>
          <p:nvSpPr>
            <p:cNvPr id="40" name="矩形 39"/>
            <p:cNvSpPr/>
            <p:nvPr/>
          </p:nvSpPr>
          <p:spPr>
            <a:xfrm>
              <a:off x="5929322" y="3143248"/>
              <a:ext cx="1357322" cy="428628"/>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CN" altLang="en-US" sz="1400" dirty="0">
                  <a:latin typeface="微软雅黑" pitchFamily="34" charset="-122"/>
                  <a:ea typeface="微软雅黑" pitchFamily="34" charset="-122"/>
                </a:rPr>
                <a:t>实 体 知 识 库</a:t>
              </a:r>
            </a:p>
          </p:txBody>
        </p:sp>
        <p:sp>
          <p:nvSpPr>
            <p:cNvPr id="41" name="矩形 40"/>
            <p:cNvSpPr/>
            <p:nvPr/>
          </p:nvSpPr>
          <p:spPr>
            <a:xfrm>
              <a:off x="1928794" y="3786190"/>
              <a:ext cx="1357322" cy="428628"/>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CN" altLang="en-US" sz="1400" dirty="0">
                  <a:latin typeface="微软雅黑" pitchFamily="34" charset="-122"/>
                  <a:ea typeface="微软雅黑" pitchFamily="34" charset="-122"/>
                </a:rPr>
                <a:t>自建数字资源</a:t>
              </a:r>
            </a:p>
          </p:txBody>
        </p:sp>
        <p:sp>
          <p:nvSpPr>
            <p:cNvPr id="42" name="矩形 41"/>
            <p:cNvSpPr/>
            <p:nvPr/>
          </p:nvSpPr>
          <p:spPr>
            <a:xfrm>
              <a:off x="3893339" y="3786190"/>
              <a:ext cx="1357322" cy="428628"/>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CN" altLang="en-US" sz="1400" dirty="0">
                  <a:latin typeface="微软雅黑" pitchFamily="34" charset="-122"/>
                  <a:ea typeface="微软雅黑" pitchFamily="34" charset="-122"/>
                </a:rPr>
                <a:t>外部整合资源</a:t>
              </a:r>
            </a:p>
          </p:txBody>
        </p:sp>
        <p:sp>
          <p:nvSpPr>
            <p:cNvPr id="43" name="矩形 42"/>
            <p:cNvSpPr/>
            <p:nvPr/>
          </p:nvSpPr>
          <p:spPr>
            <a:xfrm>
              <a:off x="5929322" y="3786190"/>
              <a:ext cx="1357322" cy="428628"/>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altLang="zh-CN" sz="1400" dirty="0">
                  <a:latin typeface="微软雅黑" pitchFamily="34" charset="-122"/>
                  <a:ea typeface="微软雅黑" pitchFamily="34" charset="-122"/>
                </a:rPr>
                <a:t>…… ……</a:t>
              </a:r>
              <a:endParaRPr lang="zh-CN" altLang="en-US" sz="1400" dirty="0">
                <a:latin typeface="微软雅黑" pitchFamily="34" charset="-122"/>
                <a:ea typeface="微软雅黑" pitchFamily="34" charset="-122"/>
              </a:endParaRPr>
            </a:p>
          </p:txBody>
        </p:sp>
      </p:grpSp>
      <p:grpSp>
        <p:nvGrpSpPr>
          <p:cNvPr id="22" name="组合 44"/>
          <p:cNvGrpSpPr>
            <a:grpSpLocks/>
          </p:cNvGrpSpPr>
          <p:nvPr/>
        </p:nvGrpSpPr>
        <p:grpSpPr bwMode="auto">
          <a:xfrm>
            <a:off x="1143000" y="1736725"/>
            <a:ext cx="6929438" cy="3071813"/>
            <a:chOff x="1428728" y="0"/>
            <a:chExt cx="6929486" cy="3071810"/>
          </a:xfrm>
        </p:grpSpPr>
        <p:sp>
          <p:nvSpPr>
            <p:cNvPr id="46" name="矩形 45"/>
            <p:cNvSpPr/>
            <p:nvPr/>
          </p:nvSpPr>
          <p:spPr>
            <a:xfrm>
              <a:off x="1428728" y="0"/>
              <a:ext cx="6929486" cy="3071810"/>
            </a:xfrm>
            <a:prstGeom prst="rect">
              <a:avLst/>
            </a:prstGeom>
            <a:gradFill>
              <a:gsLst>
                <a:gs pos="0">
                  <a:srgbClr val="5E9EFF"/>
                </a:gs>
                <a:gs pos="39999">
                  <a:srgbClr val="85C2FF"/>
                </a:gs>
                <a:gs pos="70000">
                  <a:srgbClr val="C4D6EB"/>
                </a:gs>
                <a:gs pos="100000">
                  <a:srgbClr val="FFEBFA"/>
                </a:gs>
              </a:gsLst>
              <a:lin ang="16200000" scaled="0"/>
            </a:gradFill>
          </p:spPr>
          <p:style>
            <a:lnRef idx="1">
              <a:schemeClr val="accent2"/>
            </a:lnRef>
            <a:fillRef idx="2">
              <a:schemeClr val="accent2"/>
            </a:fillRef>
            <a:effectRef idx="1">
              <a:schemeClr val="accent2"/>
            </a:effectRef>
            <a:fontRef idx="minor">
              <a:schemeClr val="dk1"/>
            </a:fontRef>
          </p:style>
          <p:txBody>
            <a:bodyPr/>
            <a:lstStyle/>
            <a:p>
              <a:pPr algn="ctr">
                <a:defRPr/>
              </a:pPr>
              <a:r>
                <a:rPr lang="zh-CN" altLang="en-US" b="1" spc="50" dirty="0">
                  <a:ln w="13500">
                    <a:solidFill>
                      <a:schemeClr val="accent1">
                        <a:shade val="2500"/>
                        <a:alpha val="6500"/>
                      </a:schemeClr>
                    </a:solidFill>
                    <a:prstDash val="solid"/>
                  </a:ln>
                  <a:solidFill>
                    <a:srgbClr val="0066FF"/>
                  </a:solidFill>
                  <a:effectLst>
                    <a:innerShdw blurRad="50900" dist="38500" dir="13500000">
                      <a:srgbClr val="000000">
                        <a:alpha val="60000"/>
                      </a:srgbClr>
                    </a:innerShdw>
                  </a:effectLst>
                  <a:latin typeface="微软雅黑" pitchFamily="34" charset="-122"/>
                  <a:ea typeface="微软雅黑" pitchFamily="34" charset="-122"/>
                </a:rPr>
                <a:t>应  用  支  撑  层</a:t>
              </a:r>
            </a:p>
          </p:txBody>
        </p:sp>
        <p:sp>
          <p:nvSpPr>
            <p:cNvPr id="47" name="矩形 46"/>
            <p:cNvSpPr/>
            <p:nvPr/>
          </p:nvSpPr>
          <p:spPr>
            <a:xfrm>
              <a:off x="1643042" y="500042"/>
              <a:ext cx="6500858" cy="1143008"/>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CN" altLang="en-US" sz="1400" dirty="0">
                <a:latin typeface="微软雅黑" pitchFamily="34" charset="-122"/>
                <a:ea typeface="微软雅黑" pitchFamily="34" charset="-122"/>
              </a:endParaRPr>
            </a:p>
          </p:txBody>
        </p:sp>
        <p:sp>
          <p:nvSpPr>
            <p:cNvPr id="48" name="TextBox 47"/>
            <p:cNvSpPr txBox="1"/>
            <p:nvPr/>
          </p:nvSpPr>
          <p:spPr>
            <a:xfrm>
              <a:off x="1671560" y="642918"/>
              <a:ext cx="400110" cy="928694"/>
            </a:xfrm>
            <a:prstGeom prst="rect">
              <a:avLst/>
            </a:prstGeom>
            <a:noFill/>
          </p:spPr>
          <p:txBody>
            <a:bodyPr vert="eaVert">
              <a:spAutoFit/>
            </a:bodyPr>
            <a:lstStyle/>
            <a:p>
              <a:pPr>
                <a:defRPr/>
              </a:pPr>
              <a:r>
                <a:rPr lang="zh-CN"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rPr>
                <a:t>关键技术</a:t>
              </a:r>
            </a:p>
          </p:txBody>
        </p:sp>
        <p:sp>
          <p:nvSpPr>
            <p:cNvPr id="49" name="矩形 48"/>
            <p:cNvSpPr/>
            <p:nvPr/>
          </p:nvSpPr>
          <p:spPr>
            <a:xfrm>
              <a:off x="2143108" y="571499"/>
              <a:ext cx="1357322" cy="428625"/>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沉浸式数字图书馆阅读技术</a:t>
              </a:r>
            </a:p>
          </p:txBody>
        </p:sp>
        <p:sp>
          <p:nvSpPr>
            <p:cNvPr id="50" name="矩形 49"/>
            <p:cNvSpPr/>
            <p:nvPr/>
          </p:nvSpPr>
          <p:spPr>
            <a:xfrm>
              <a:off x="3643306" y="571499"/>
              <a:ext cx="1357321" cy="428625"/>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虚拟图书馆中跨媒体数据展示技术</a:t>
              </a:r>
            </a:p>
          </p:txBody>
        </p:sp>
        <p:sp>
          <p:nvSpPr>
            <p:cNvPr id="51" name="矩形 50"/>
            <p:cNvSpPr/>
            <p:nvPr/>
          </p:nvSpPr>
          <p:spPr>
            <a:xfrm>
              <a:off x="5143504" y="571499"/>
              <a:ext cx="1357322" cy="428625"/>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高分辨率的图书馆数字资料阅览技术</a:t>
              </a:r>
            </a:p>
          </p:txBody>
        </p:sp>
        <p:sp>
          <p:nvSpPr>
            <p:cNvPr id="52" name="矩形 51"/>
            <p:cNvSpPr/>
            <p:nvPr/>
          </p:nvSpPr>
          <p:spPr>
            <a:xfrm>
              <a:off x="6643702" y="571499"/>
              <a:ext cx="1357321" cy="428625"/>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多通道人机交互技术</a:t>
              </a:r>
            </a:p>
          </p:txBody>
        </p:sp>
        <p:sp>
          <p:nvSpPr>
            <p:cNvPr id="53" name="矩形 52"/>
            <p:cNvSpPr/>
            <p:nvPr/>
          </p:nvSpPr>
          <p:spPr>
            <a:xfrm>
              <a:off x="2143108" y="1071562"/>
              <a:ext cx="1357322" cy="428625"/>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沉浸式数字图书馆虚拟社区</a:t>
              </a:r>
            </a:p>
          </p:txBody>
        </p:sp>
        <p:sp>
          <p:nvSpPr>
            <p:cNvPr id="54" name="矩形 53"/>
            <p:cNvSpPr/>
            <p:nvPr/>
          </p:nvSpPr>
          <p:spPr>
            <a:xfrm>
              <a:off x="6643702" y="1071562"/>
              <a:ext cx="1357321" cy="428625"/>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桌面虚拟数字图书馆技术</a:t>
              </a:r>
            </a:p>
          </p:txBody>
        </p:sp>
        <p:sp>
          <p:nvSpPr>
            <p:cNvPr id="55" name="矩形 54"/>
            <p:cNvSpPr/>
            <p:nvPr/>
          </p:nvSpPr>
          <p:spPr>
            <a:xfrm>
              <a:off x="1643042" y="1714488"/>
              <a:ext cx="6500858" cy="1143008"/>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CN" altLang="en-US" sz="1400" dirty="0">
                <a:latin typeface="微软雅黑" pitchFamily="34" charset="-122"/>
                <a:ea typeface="微软雅黑" pitchFamily="34" charset="-122"/>
              </a:endParaRPr>
            </a:p>
          </p:txBody>
        </p:sp>
        <p:sp>
          <p:nvSpPr>
            <p:cNvPr id="56" name="TextBox 55"/>
            <p:cNvSpPr txBox="1"/>
            <p:nvPr/>
          </p:nvSpPr>
          <p:spPr>
            <a:xfrm>
              <a:off x="1702338" y="1785926"/>
              <a:ext cx="369332" cy="1071570"/>
            </a:xfrm>
            <a:prstGeom prst="rect">
              <a:avLst/>
            </a:prstGeom>
            <a:noFill/>
          </p:spPr>
          <p:txBody>
            <a:bodyPr vert="eaVert">
              <a:spAutoFit/>
            </a:bodyPr>
            <a:lstStyle/>
            <a:p>
              <a:pPr>
                <a:defRPr/>
              </a:pPr>
              <a:r>
                <a:rPr lang="zh-CN" altLang="en-US" sz="1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rPr>
                <a:t>基础软件平台</a:t>
              </a:r>
            </a:p>
          </p:txBody>
        </p:sp>
        <p:sp>
          <p:nvSpPr>
            <p:cNvPr id="57" name="矩形 56"/>
            <p:cNvSpPr/>
            <p:nvPr/>
          </p:nvSpPr>
          <p:spPr>
            <a:xfrm>
              <a:off x="2143108" y="1785936"/>
              <a:ext cx="1357322" cy="428625"/>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内容管理</a:t>
              </a:r>
            </a:p>
          </p:txBody>
        </p:sp>
        <p:sp>
          <p:nvSpPr>
            <p:cNvPr id="58" name="矩形 57"/>
            <p:cNvSpPr/>
            <p:nvPr/>
          </p:nvSpPr>
          <p:spPr>
            <a:xfrm>
              <a:off x="3643306" y="1785936"/>
              <a:ext cx="1357321" cy="428625"/>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流程服务</a:t>
              </a:r>
            </a:p>
          </p:txBody>
        </p:sp>
        <p:sp>
          <p:nvSpPr>
            <p:cNvPr id="59" name="矩形 58"/>
            <p:cNvSpPr/>
            <p:nvPr/>
          </p:nvSpPr>
          <p:spPr>
            <a:xfrm>
              <a:off x="5143504" y="1785936"/>
              <a:ext cx="1357322" cy="428625"/>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数据交换</a:t>
              </a:r>
            </a:p>
          </p:txBody>
        </p:sp>
        <p:sp>
          <p:nvSpPr>
            <p:cNvPr id="60" name="矩形 59"/>
            <p:cNvSpPr/>
            <p:nvPr/>
          </p:nvSpPr>
          <p:spPr>
            <a:xfrm>
              <a:off x="6643702" y="1785936"/>
              <a:ext cx="1357321" cy="428625"/>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检索服务</a:t>
              </a:r>
            </a:p>
          </p:txBody>
        </p:sp>
        <p:sp>
          <p:nvSpPr>
            <p:cNvPr id="61" name="矩形 60"/>
            <p:cNvSpPr/>
            <p:nvPr/>
          </p:nvSpPr>
          <p:spPr>
            <a:xfrm>
              <a:off x="2143108" y="2285998"/>
              <a:ext cx="1357322" cy="428625"/>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目录服务</a:t>
              </a:r>
            </a:p>
          </p:txBody>
        </p:sp>
        <p:sp>
          <p:nvSpPr>
            <p:cNvPr id="62" name="矩形 61"/>
            <p:cNvSpPr/>
            <p:nvPr/>
          </p:nvSpPr>
          <p:spPr>
            <a:xfrm>
              <a:off x="6643702" y="2285998"/>
              <a:ext cx="1357321" cy="428625"/>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安全认证</a:t>
              </a:r>
            </a:p>
          </p:txBody>
        </p:sp>
        <p:sp>
          <p:nvSpPr>
            <p:cNvPr id="63" name="矩形 62"/>
            <p:cNvSpPr/>
            <p:nvPr/>
          </p:nvSpPr>
          <p:spPr>
            <a:xfrm>
              <a:off x="3643306" y="2285998"/>
              <a:ext cx="1357321" cy="428625"/>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报表分析</a:t>
              </a:r>
            </a:p>
          </p:txBody>
        </p:sp>
        <p:sp>
          <p:nvSpPr>
            <p:cNvPr id="64" name="矩形 63"/>
            <p:cNvSpPr/>
            <p:nvPr/>
          </p:nvSpPr>
          <p:spPr>
            <a:xfrm>
              <a:off x="5143504" y="2285998"/>
              <a:ext cx="1357322" cy="428625"/>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消息服务</a:t>
              </a:r>
            </a:p>
          </p:txBody>
        </p:sp>
      </p:grpSp>
      <p:grpSp>
        <p:nvGrpSpPr>
          <p:cNvPr id="23" name="组合 65"/>
          <p:cNvGrpSpPr>
            <a:grpSpLocks/>
          </p:cNvGrpSpPr>
          <p:nvPr/>
        </p:nvGrpSpPr>
        <p:grpSpPr bwMode="auto">
          <a:xfrm>
            <a:off x="500063" y="2093913"/>
            <a:ext cx="8072437" cy="4286250"/>
            <a:chOff x="500034" y="714356"/>
            <a:chExt cx="8072494" cy="4286280"/>
          </a:xfrm>
        </p:grpSpPr>
        <p:sp>
          <p:nvSpPr>
            <p:cNvPr id="67" name="矩形 66"/>
            <p:cNvSpPr/>
            <p:nvPr/>
          </p:nvSpPr>
          <p:spPr>
            <a:xfrm>
              <a:off x="500034" y="714356"/>
              <a:ext cx="8072494" cy="4286280"/>
            </a:xfrm>
            <a:prstGeom prst="rect">
              <a:avLst/>
            </a:prstGeom>
            <a:gradFill>
              <a:gsLst>
                <a:gs pos="0">
                  <a:srgbClr val="5E9EFF"/>
                </a:gs>
                <a:gs pos="39999">
                  <a:srgbClr val="85C2FF"/>
                </a:gs>
                <a:gs pos="70000">
                  <a:srgbClr val="C4D6EB"/>
                </a:gs>
                <a:gs pos="100000">
                  <a:srgbClr val="FFEBFA"/>
                </a:gs>
              </a:gsLst>
              <a:lin ang="16200000" scaled="0"/>
            </a:gradFill>
          </p:spPr>
          <p:style>
            <a:lnRef idx="1">
              <a:schemeClr val="accent2"/>
            </a:lnRef>
            <a:fillRef idx="2">
              <a:schemeClr val="accent2"/>
            </a:fillRef>
            <a:effectRef idx="1">
              <a:schemeClr val="accent2"/>
            </a:effectRef>
            <a:fontRef idx="minor">
              <a:schemeClr val="dk1"/>
            </a:fontRef>
          </p:style>
          <p:txBody>
            <a:bodyPr/>
            <a:lstStyle/>
            <a:p>
              <a:pPr algn="ctr">
                <a:defRPr/>
              </a:pPr>
              <a:r>
                <a:rPr lang="zh-CN" altLang="en-US" b="1" spc="50" dirty="0">
                  <a:ln w="13500">
                    <a:solidFill>
                      <a:schemeClr val="accent1">
                        <a:shade val="2500"/>
                        <a:alpha val="6500"/>
                      </a:schemeClr>
                    </a:solidFill>
                    <a:prstDash val="solid"/>
                  </a:ln>
                  <a:solidFill>
                    <a:srgbClr val="0066FF"/>
                  </a:solidFill>
                  <a:effectLst>
                    <a:innerShdw blurRad="50900" dist="38500" dir="13500000">
                      <a:srgbClr val="000000">
                        <a:alpha val="60000"/>
                      </a:srgbClr>
                    </a:innerShdw>
                  </a:effectLst>
                  <a:latin typeface="微软雅黑" pitchFamily="34" charset="-122"/>
                  <a:ea typeface="微软雅黑" pitchFamily="34" charset="-122"/>
                </a:rPr>
                <a:t>业  务  应  用  层</a:t>
              </a:r>
            </a:p>
          </p:txBody>
        </p:sp>
        <p:sp>
          <p:nvSpPr>
            <p:cNvPr id="68" name="矩形 67"/>
            <p:cNvSpPr/>
            <p:nvPr/>
          </p:nvSpPr>
          <p:spPr>
            <a:xfrm>
              <a:off x="714348" y="1214398"/>
              <a:ext cx="7643866" cy="928718"/>
            </a:xfrm>
            <a:prstGeom prst="rect">
              <a:avLst/>
            </a:prstGeom>
          </p:spPr>
          <p:style>
            <a:lnRef idx="0">
              <a:schemeClr val="accent2"/>
            </a:lnRef>
            <a:fillRef idx="3">
              <a:schemeClr val="accent2"/>
            </a:fillRef>
            <a:effectRef idx="3">
              <a:schemeClr val="accent2"/>
            </a:effectRef>
            <a:fontRef idx="minor">
              <a:schemeClr val="lt1"/>
            </a:fontRef>
          </p:style>
          <p:txBody>
            <a:bodyPr/>
            <a:lstStyle/>
            <a:p>
              <a:pPr algn="ctr">
                <a:defRPr/>
              </a:pPr>
              <a:r>
                <a:rPr lang="zh-CN"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rPr>
                <a:t>数  据  资  源  建  设  系  统</a:t>
              </a:r>
            </a:p>
          </p:txBody>
        </p:sp>
        <p:sp>
          <p:nvSpPr>
            <p:cNvPr id="69" name="矩形 68"/>
            <p:cNvSpPr/>
            <p:nvPr/>
          </p:nvSpPr>
          <p:spPr>
            <a:xfrm>
              <a:off x="2357422" y="1571612"/>
              <a:ext cx="1357322" cy="428628"/>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数字对象统一查重平台</a:t>
              </a:r>
            </a:p>
          </p:txBody>
        </p:sp>
        <p:sp>
          <p:nvSpPr>
            <p:cNvPr id="70" name="矩形 69"/>
            <p:cNvSpPr/>
            <p:nvPr/>
          </p:nvSpPr>
          <p:spPr>
            <a:xfrm>
              <a:off x="3857620" y="1571612"/>
              <a:ext cx="1357323" cy="428628"/>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数字对象管理平台</a:t>
              </a:r>
            </a:p>
          </p:txBody>
        </p:sp>
        <p:sp>
          <p:nvSpPr>
            <p:cNvPr id="71" name="矩形 70"/>
            <p:cNvSpPr/>
            <p:nvPr/>
          </p:nvSpPr>
          <p:spPr>
            <a:xfrm>
              <a:off x="5357818" y="1571612"/>
              <a:ext cx="1357322" cy="428628"/>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资源长期保存及数据迁移</a:t>
              </a:r>
            </a:p>
          </p:txBody>
        </p:sp>
        <p:sp>
          <p:nvSpPr>
            <p:cNvPr id="72" name="矩形 71"/>
            <p:cNvSpPr/>
            <p:nvPr/>
          </p:nvSpPr>
          <p:spPr>
            <a:xfrm>
              <a:off x="6858016" y="1571612"/>
              <a:ext cx="1357323" cy="428628"/>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数据访问开放接口及安全机制</a:t>
              </a:r>
            </a:p>
          </p:txBody>
        </p:sp>
        <p:sp>
          <p:nvSpPr>
            <p:cNvPr id="73" name="矩形 72"/>
            <p:cNvSpPr/>
            <p:nvPr/>
          </p:nvSpPr>
          <p:spPr>
            <a:xfrm>
              <a:off x="714348" y="2285992"/>
              <a:ext cx="7643866" cy="1500174"/>
            </a:xfrm>
            <a:prstGeom prst="rect">
              <a:avLst/>
            </a:prstGeom>
          </p:spPr>
          <p:style>
            <a:lnRef idx="0">
              <a:schemeClr val="accent2"/>
            </a:lnRef>
            <a:fillRef idx="3">
              <a:schemeClr val="accent2"/>
            </a:fillRef>
            <a:effectRef idx="3">
              <a:schemeClr val="accent2"/>
            </a:effectRef>
            <a:fontRef idx="minor">
              <a:schemeClr val="lt1"/>
            </a:fontRef>
          </p:style>
          <p:txBody>
            <a:bodyPr/>
            <a:lstStyle/>
            <a:p>
              <a:pPr algn="ctr">
                <a:defRPr/>
              </a:pPr>
              <a:r>
                <a:rPr lang="zh-CN"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rPr>
                <a:t>数  字  图  书  馆  服  务  支  撑  系  统</a:t>
              </a:r>
            </a:p>
          </p:txBody>
        </p:sp>
        <p:sp>
          <p:nvSpPr>
            <p:cNvPr id="74" name="矩形 73"/>
            <p:cNvSpPr/>
            <p:nvPr/>
          </p:nvSpPr>
          <p:spPr>
            <a:xfrm>
              <a:off x="2357422" y="2714620"/>
              <a:ext cx="1357322" cy="428628"/>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读者个性化信息服务</a:t>
              </a:r>
            </a:p>
          </p:txBody>
        </p:sp>
        <p:sp>
          <p:nvSpPr>
            <p:cNvPr id="75" name="矩形 74"/>
            <p:cNvSpPr/>
            <p:nvPr/>
          </p:nvSpPr>
          <p:spPr>
            <a:xfrm>
              <a:off x="3857620" y="2714620"/>
              <a:ext cx="1357323" cy="428628"/>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资源安全与服务</a:t>
              </a:r>
            </a:p>
          </p:txBody>
        </p:sp>
        <p:sp>
          <p:nvSpPr>
            <p:cNvPr id="76" name="矩形 75"/>
            <p:cNvSpPr/>
            <p:nvPr/>
          </p:nvSpPr>
          <p:spPr>
            <a:xfrm>
              <a:off x="5357818" y="2714620"/>
              <a:ext cx="1357322" cy="428628"/>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服务统计与计算</a:t>
              </a:r>
            </a:p>
          </p:txBody>
        </p:sp>
        <p:sp>
          <p:nvSpPr>
            <p:cNvPr id="77" name="矩形 76"/>
            <p:cNvSpPr/>
            <p:nvPr/>
          </p:nvSpPr>
          <p:spPr>
            <a:xfrm>
              <a:off x="6858016" y="2714620"/>
              <a:ext cx="1357323" cy="428628"/>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多语言翻译</a:t>
              </a:r>
            </a:p>
          </p:txBody>
        </p:sp>
        <p:sp>
          <p:nvSpPr>
            <p:cNvPr id="78" name="矩形 77"/>
            <p:cNvSpPr/>
            <p:nvPr/>
          </p:nvSpPr>
          <p:spPr>
            <a:xfrm>
              <a:off x="2357422" y="3214685"/>
              <a:ext cx="1357322" cy="428628"/>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基于用户体验的跨媒体阅读平台</a:t>
              </a:r>
            </a:p>
          </p:txBody>
        </p:sp>
        <p:sp>
          <p:nvSpPr>
            <p:cNvPr id="79" name="矩形 78"/>
            <p:cNvSpPr/>
            <p:nvPr/>
          </p:nvSpPr>
          <p:spPr>
            <a:xfrm>
              <a:off x="3857620" y="3214685"/>
              <a:ext cx="2857520" cy="428628"/>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基于跨媒体资源整合的数模转换输出平台</a:t>
              </a:r>
            </a:p>
          </p:txBody>
        </p:sp>
        <p:sp>
          <p:nvSpPr>
            <p:cNvPr id="80" name="矩形 79"/>
            <p:cNvSpPr/>
            <p:nvPr/>
          </p:nvSpPr>
          <p:spPr>
            <a:xfrm>
              <a:off x="6858016" y="3214685"/>
              <a:ext cx="1357323" cy="428628"/>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开放获取方式资源服务的初步建立</a:t>
              </a:r>
            </a:p>
          </p:txBody>
        </p:sp>
        <p:sp>
          <p:nvSpPr>
            <p:cNvPr id="81" name="矩形 80"/>
            <p:cNvSpPr/>
            <p:nvPr/>
          </p:nvSpPr>
          <p:spPr>
            <a:xfrm>
              <a:off x="857224" y="1571612"/>
              <a:ext cx="1357323" cy="428628"/>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数字对象统一采集平台</a:t>
              </a:r>
            </a:p>
          </p:txBody>
        </p:sp>
        <p:sp>
          <p:nvSpPr>
            <p:cNvPr id="82" name="矩形 81"/>
            <p:cNvSpPr/>
            <p:nvPr/>
          </p:nvSpPr>
          <p:spPr>
            <a:xfrm>
              <a:off x="857224" y="2714620"/>
              <a:ext cx="1357323" cy="428628"/>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门户服务</a:t>
              </a:r>
            </a:p>
          </p:txBody>
        </p:sp>
        <p:sp>
          <p:nvSpPr>
            <p:cNvPr id="83" name="矩形 82"/>
            <p:cNvSpPr/>
            <p:nvPr/>
          </p:nvSpPr>
          <p:spPr>
            <a:xfrm>
              <a:off x="857224" y="3214685"/>
              <a:ext cx="1357323" cy="428628"/>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媒体智能搜索与推理</a:t>
              </a:r>
            </a:p>
          </p:txBody>
        </p:sp>
        <p:sp>
          <p:nvSpPr>
            <p:cNvPr id="84" name="矩形 83"/>
            <p:cNvSpPr/>
            <p:nvPr/>
          </p:nvSpPr>
          <p:spPr>
            <a:xfrm>
              <a:off x="714348" y="3929066"/>
              <a:ext cx="7643866" cy="928718"/>
            </a:xfrm>
            <a:prstGeom prst="rect">
              <a:avLst/>
            </a:prstGeom>
          </p:spPr>
          <p:style>
            <a:lnRef idx="0">
              <a:schemeClr val="accent2"/>
            </a:lnRef>
            <a:fillRef idx="3">
              <a:schemeClr val="accent2"/>
            </a:fillRef>
            <a:effectRef idx="3">
              <a:schemeClr val="accent2"/>
            </a:effectRef>
            <a:fontRef idx="minor">
              <a:schemeClr val="lt1"/>
            </a:fontRef>
          </p:style>
          <p:txBody>
            <a:bodyPr/>
            <a:lstStyle/>
            <a:p>
              <a:pPr algn="ctr">
                <a:defRPr/>
              </a:pPr>
              <a:r>
                <a:rPr lang="zh-CN"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itchFamily="34" charset="-122"/>
                  <a:ea typeface="微软雅黑" pitchFamily="34" charset="-122"/>
                </a:rPr>
                <a:t>特  色  服  务  应  用  系  统</a:t>
              </a:r>
            </a:p>
          </p:txBody>
        </p:sp>
        <p:sp>
          <p:nvSpPr>
            <p:cNvPr id="85" name="矩形 84"/>
            <p:cNvSpPr/>
            <p:nvPr/>
          </p:nvSpPr>
          <p:spPr>
            <a:xfrm>
              <a:off x="2357422" y="4286256"/>
              <a:ext cx="1357322" cy="428628"/>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中国文学编年史与地方文史信息系统</a:t>
              </a:r>
            </a:p>
          </p:txBody>
        </p:sp>
        <p:sp>
          <p:nvSpPr>
            <p:cNvPr id="86" name="矩形 85"/>
            <p:cNvSpPr/>
            <p:nvPr/>
          </p:nvSpPr>
          <p:spPr>
            <a:xfrm>
              <a:off x="3857620" y="4286256"/>
              <a:ext cx="1357323" cy="428628"/>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疾病资源数字化信息系统</a:t>
              </a:r>
            </a:p>
          </p:txBody>
        </p:sp>
        <p:sp>
          <p:nvSpPr>
            <p:cNvPr id="87" name="矩形 86"/>
            <p:cNvSpPr/>
            <p:nvPr/>
          </p:nvSpPr>
          <p:spPr>
            <a:xfrm>
              <a:off x="5357818" y="4286256"/>
              <a:ext cx="1357322" cy="428628"/>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中国书画信息系统</a:t>
              </a:r>
            </a:p>
          </p:txBody>
        </p:sp>
        <p:sp>
          <p:nvSpPr>
            <p:cNvPr id="88" name="矩形 87"/>
            <p:cNvSpPr/>
            <p:nvPr/>
          </p:nvSpPr>
          <p:spPr>
            <a:xfrm>
              <a:off x="6858016" y="4286256"/>
              <a:ext cx="1357323" cy="428628"/>
            </a:xfrm>
            <a:prstGeom prst="rect">
              <a:avLst/>
            </a:prstGeom>
          </p:spPr>
          <p:style>
            <a:lnRef idx="1">
              <a:schemeClr val="dk1"/>
            </a:lnRef>
            <a:fillRef idx="3">
              <a:schemeClr val="dk1"/>
            </a:fillRef>
            <a:effectRef idx="2">
              <a:schemeClr val="dk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100">
                  <a:latin typeface="微软雅黑" panose="020B0503020204020204" pitchFamily="34" charset="-122"/>
                  <a:ea typeface="微软雅黑" panose="020B0503020204020204" pitchFamily="34" charset="-122"/>
                </a:rPr>
                <a:t>……….</a:t>
              </a:r>
            </a:p>
          </p:txBody>
        </p:sp>
        <p:sp>
          <p:nvSpPr>
            <p:cNvPr id="89" name="矩形 88"/>
            <p:cNvSpPr/>
            <p:nvPr/>
          </p:nvSpPr>
          <p:spPr>
            <a:xfrm>
              <a:off x="857224" y="4286256"/>
              <a:ext cx="1357323" cy="428628"/>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zh-CN" altLang="en-US" sz="1100" dirty="0">
                  <a:latin typeface="微软雅黑" pitchFamily="34" charset="-122"/>
                  <a:ea typeface="微软雅黑" pitchFamily="34" charset="-122"/>
                </a:rPr>
                <a:t>中医药综合信息服务系统</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500" fill="hold"/>
                                        <p:tgtEl>
                                          <p:spTgt spid="9"/>
                                        </p:tgtEl>
                                      </p:cBhvr>
                                      <p:by x="125000" y="125000"/>
                                    </p:animScale>
                                  </p:childTnLst>
                                </p:cTn>
                              </p:par>
                            </p:childTnLst>
                          </p:cTn>
                        </p:par>
                        <p:par>
                          <p:cTn id="7" fill="hold" nodeType="afterGroup">
                            <p:stCondLst>
                              <p:cond delay="500"/>
                            </p:stCondLst>
                            <p:childTnLst>
                              <p:par>
                                <p:cTn id="8" presetID="6" presetClass="emph" presetSubtype="0" fill="hold" nodeType="afterEffect">
                                  <p:stCondLst>
                                    <p:cond delay="0"/>
                                  </p:stCondLst>
                                  <p:childTnLst>
                                    <p:animScale>
                                      <p:cBhvr>
                                        <p:cTn id="9" dur="500" fill="hold"/>
                                        <p:tgtEl>
                                          <p:spTgt spid="9"/>
                                        </p:tgtEl>
                                      </p:cBhvr>
                                      <p:by x="80000" y="80000"/>
                                    </p:animScale>
                                  </p:childTnLst>
                                </p:cTn>
                              </p:par>
                            </p:childTnLst>
                          </p:cTn>
                        </p:par>
                        <p:par>
                          <p:cTn id="10" fill="hold" nodeType="afterGroup">
                            <p:stCondLst>
                              <p:cond delay="1000"/>
                            </p:stCondLst>
                            <p:childTnLst>
                              <p:par>
                                <p:cTn id="11" presetID="17" presetClass="entr" presetSubtype="4"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ppt_h/2"/>
                                          </p:val>
                                        </p:tav>
                                        <p:tav tm="100000">
                                          <p:val>
                                            <p:strVal val="#ppt_y"/>
                                          </p:val>
                                        </p:tav>
                                      </p:tavLst>
                                    </p:anim>
                                    <p:anim calcmode="lin" valueType="num">
                                      <p:cBhvr>
                                        <p:cTn id="15" dur="500" fill="hold"/>
                                        <p:tgtEl>
                                          <p:spTgt spid="20"/>
                                        </p:tgtEl>
                                        <p:attrNameLst>
                                          <p:attrName>ppt_w</p:attrName>
                                        </p:attrNameLst>
                                      </p:cBhvr>
                                      <p:tavLst>
                                        <p:tav tm="0">
                                          <p:val>
                                            <p:strVal val="#ppt_w"/>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xit" presetSubtype="0" fill="hold" nodeType="clickEffect">
                                  <p:stCondLst>
                                    <p:cond delay="0"/>
                                  </p:stCondLst>
                                  <p:childTnLst>
                                    <p:animEffect transition="out" filter="fade">
                                      <p:cBhvr>
                                        <p:cTn id="20" dur="1000"/>
                                        <p:tgtEl>
                                          <p:spTgt spid="20"/>
                                        </p:tgtEl>
                                      </p:cBhvr>
                                    </p:animEffect>
                                    <p:anim calcmode="lin" valueType="num">
                                      <p:cBhvr>
                                        <p:cTn id="21" dur="1000"/>
                                        <p:tgtEl>
                                          <p:spTgt spid="20"/>
                                        </p:tgtEl>
                                        <p:attrNameLst>
                                          <p:attrName>ppt_x</p:attrName>
                                        </p:attrNameLst>
                                      </p:cBhvr>
                                      <p:tavLst>
                                        <p:tav tm="0">
                                          <p:val>
                                            <p:strVal val="ppt_x"/>
                                          </p:val>
                                        </p:tav>
                                        <p:tav tm="100000">
                                          <p:val>
                                            <p:strVal val="ppt_x"/>
                                          </p:val>
                                        </p:tav>
                                      </p:tavLst>
                                    </p:anim>
                                    <p:anim calcmode="lin" valueType="num">
                                      <p:cBhvr>
                                        <p:cTn id="22" dur="100" decel="100000"/>
                                        <p:tgtEl>
                                          <p:spTgt spid="20"/>
                                        </p:tgtEl>
                                        <p:attrNameLst>
                                          <p:attrName>ppt_y</p:attrName>
                                        </p:attrNameLst>
                                      </p:cBhvr>
                                      <p:tavLst>
                                        <p:tav tm="0">
                                          <p:val>
                                            <p:strVal val="ppt_y"/>
                                          </p:val>
                                        </p:tav>
                                        <p:tav tm="100000">
                                          <p:val>
                                            <p:strVal val="ppt_y-.03"/>
                                          </p:val>
                                        </p:tav>
                                      </p:tavLst>
                                    </p:anim>
                                    <p:anim calcmode="lin" valueType="num">
                                      <p:cBhvr>
                                        <p:cTn id="23" dur="900" accel="100000">
                                          <p:stCondLst>
                                            <p:cond delay="100"/>
                                          </p:stCondLst>
                                        </p:cTn>
                                        <p:tgtEl>
                                          <p:spTgt spid="20"/>
                                        </p:tgtEl>
                                        <p:attrNameLst>
                                          <p:attrName>ppt_y</p:attrName>
                                        </p:attrNameLst>
                                      </p:cBhvr>
                                      <p:tavLst>
                                        <p:tav tm="0">
                                          <p:val>
                                            <p:strVal val="ppt_y"/>
                                          </p:val>
                                        </p:tav>
                                        <p:tav tm="100000">
                                          <p:val>
                                            <p:strVal val="ppt_y+1"/>
                                          </p:val>
                                        </p:tav>
                                      </p:tavLst>
                                    </p:anim>
                                    <p:set>
                                      <p:cBhvr>
                                        <p:cTn id="24" dur="1" fill="hold">
                                          <p:stCondLst>
                                            <p:cond delay="999"/>
                                          </p:stCondLst>
                                        </p:cTn>
                                        <p:tgtEl>
                                          <p:spTgt spid="20"/>
                                        </p:tgtEl>
                                        <p:attrNameLst>
                                          <p:attrName>style.visibility</p:attrName>
                                        </p:attrNameLst>
                                      </p:cBhvr>
                                      <p:to>
                                        <p:strVal val="hidden"/>
                                      </p:to>
                                    </p:set>
                                  </p:childTnLst>
                                </p:cTn>
                              </p:par>
                            </p:childTnLst>
                          </p:cTn>
                        </p:par>
                        <p:par>
                          <p:cTn id="25" fill="hold" nodeType="afterGroup">
                            <p:stCondLst>
                              <p:cond delay="1000"/>
                            </p:stCondLst>
                            <p:childTnLst>
                              <p:par>
                                <p:cTn id="26" presetID="6" presetClass="emph" presetSubtype="0" fill="hold" nodeType="afterEffect">
                                  <p:stCondLst>
                                    <p:cond delay="0"/>
                                  </p:stCondLst>
                                  <p:childTnLst>
                                    <p:animScale>
                                      <p:cBhvr>
                                        <p:cTn id="27" dur="500" fill="hold"/>
                                        <p:tgtEl>
                                          <p:spTgt spid="8"/>
                                        </p:tgtEl>
                                      </p:cBhvr>
                                      <p:by x="125000" y="125000"/>
                                    </p:animScale>
                                  </p:childTnLst>
                                </p:cTn>
                              </p:par>
                            </p:childTnLst>
                          </p:cTn>
                        </p:par>
                        <p:par>
                          <p:cTn id="28" fill="hold" nodeType="afterGroup">
                            <p:stCondLst>
                              <p:cond delay="1500"/>
                            </p:stCondLst>
                            <p:childTnLst>
                              <p:par>
                                <p:cTn id="29" presetID="6" presetClass="emph" presetSubtype="0" fill="hold" nodeType="afterEffect">
                                  <p:stCondLst>
                                    <p:cond delay="0"/>
                                  </p:stCondLst>
                                  <p:childTnLst>
                                    <p:animScale>
                                      <p:cBhvr>
                                        <p:cTn id="30" dur="500" fill="hold"/>
                                        <p:tgtEl>
                                          <p:spTgt spid="8"/>
                                        </p:tgtEl>
                                      </p:cBhvr>
                                      <p:by x="80000" y="80000"/>
                                    </p:animScale>
                                  </p:childTnLst>
                                </p:cTn>
                              </p:par>
                            </p:childTnLst>
                          </p:cTn>
                        </p:par>
                        <p:par>
                          <p:cTn id="31" fill="hold" nodeType="afterGroup">
                            <p:stCondLst>
                              <p:cond delay="2000"/>
                            </p:stCondLst>
                            <p:childTnLst>
                              <p:par>
                                <p:cTn id="32" presetID="17" presetClass="entr" presetSubtype="4"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ppt_x</p:attrName>
                                        </p:attrNameLst>
                                      </p:cBhvr>
                                      <p:tavLst>
                                        <p:tav tm="0">
                                          <p:val>
                                            <p:strVal val="#ppt_x"/>
                                          </p:val>
                                        </p:tav>
                                        <p:tav tm="100000">
                                          <p:val>
                                            <p:strVal val="#ppt_x"/>
                                          </p:val>
                                        </p:tav>
                                      </p:tavLst>
                                    </p:anim>
                                    <p:anim calcmode="lin" valueType="num">
                                      <p:cBhvr>
                                        <p:cTn id="35" dur="500" fill="hold"/>
                                        <p:tgtEl>
                                          <p:spTgt spid="21"/>
                                        </p:tgtEl>
                                        <p:attrNameLst>
                                          <p:attrName>ppt_y</p:attrName>
                                        </p:attrNameLst>
                                      </p:cBhvr>
                                      <p:tavLst>
                                        <p:tav tm="0">
                                          <p:val>
                                            <p:strVal val="#ppt_y+#ppt_h/2"/>
                                          </p:val>
                                        </p:tav>
                                        <p:tav tm="100000">
                                          <p:val>
                                            <p:strVal val="#ppt_y"/>
                                          </p:val>
                                        </p:tav>
                                      </p:tavLst>
                                    </p:anim>
                                    <p:anim calcmode="lin" valueType="num">
                                      <p:cBhvr>
                                        <p:cTn id="36" dur="500" fill="hold"/>
                                        <p:tgtEl>
                                          <p:spTgt spid="21"/>
                                        </p:tgtEl>
                                        <p:attrNameLst>
                                          <p:attrName>ppt_w</p:attrName>
                                        </p:attrNameLst>
                                      </p:cBhvr>
                                      <p:tavLst>
                                        <p:tav tm="0">
                                          <p:val>
                                            <p:strVal val="#ppt_w"/>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7" presetClass="exit" presetSubtype="0" fill="hold" nodeType="clickEffect">
                                  <p:stCondLst>
                                    <p:cond delay="0"/>
                                  </p:stCondLst>
                                  <p:childTnLst>
                                    <p:animEffect transition="out" filter="fade">
                                      <p:cBhvr>
                                        <p:cTn id="41" dur="1000"/>
                                        <p:tgtEl>
                                          <p:spTgt spid="21"/>
                                        </p:tgtEl>
                                      </p:cBhvr>
                                    </p:animEffect>
                                    <p:anim calcmode="lin" valueType="num">
                                      <p:cBhvr>
                                        <p:cTn id="42" dur="1000"/>
                                        <p:tgtEl>
                                          <p:spTgt spid="21"/>
                                        </p:tgtEl>
                                        <p:attrNameLst>
                                          <p:attrName>ppt_x</p:attrName>
                                        </p:attrNameLst>
                                      </p:cBhvr>
                                      <p:tavLst>
                                        <p:tav tm="0">
                                          <p:val>
                                            <p:strVal val="ppt_x"/>
                                          </p:val>
                                        </p:tav>
                                        <p:tav tm="100000">
                                          <p:val>
                                            <p:strVal val="ppt_x"/>
                                          </p:val>
                                        </p:tav>
                                      </p:tavLst>
                                    </p:anim>
                                    <p:anim calcmode="lin" valueType="num">
                                      <p:cBhvr>
                                        <p:cTn id="43" dur="100" decel="100000"/>
                                        <p:tgtEl>
                                          <p:spTgt spid="21"/>
                                        </p:tgtEl>
                                        <p:attrNameLst>
                                          <p:attrName>ppt_y</p:attrName>
                                        </p:attrNameLst>
                                      </p:cBhvr>
                                      <p:tavLst>
                                        <p:tav tm="0">
                                          <p:val>
                                            <p:strVal val="ppt_y"/>
                                          </p:val>
                                        </p:tav>
                                        <p:tav tm="100000">
                                          <p:val>
                                            <p:strVal val="ppt_y-.03"/>
                                          </p:val>
                                        </p:tav>
                                      </p:tavLst>
                                    </p:anim>
                                    <p:anim calcmode="lin" valueType="num">
                                      <p:cBhvr>
                                        <p:cTn id="44" dur="900" accel="100000">
                                          <p:stCondLst>
                                            <p:cond delay="100"/>
                                          </p:stCondLst>
                                        </p:cTn>
                                        <p:tgtEl>
                                          <p:spTgt spid="21"/>
                                        </p:tgtEl>
                                        <p:attrNameLst>
                                          <p:attrName>ppt_y</p:attrName>
                                        </p:attrNameLst>
                                      </p:cBhvr>
                                      <p:tavLst>
                                        <p:tav tm="0">
                                          <p:val>
                                            <p:strVal val="ppt_y"/>
                                          </p:val>
                                        </p:tav>
                                        <p:tav tm="100000">
                                          <p:val>
                                            <p:strVal val="ppt_y+1"/>
                                          </p:val>
                                        </p:tav>
                                      </p:tavLst>
                                    </p:anim>
                                    <p:set>
                                      <p:cBhvr>
                                        <p:cTn id="45" dur="1" fill="hold">
                                          <p:stCondLst>
                                            <p:cond delay="999"/>
                                          </p:stCondLst>
                                        </p:cTn>
                                        <p:tgtEl>
                                          <p:spTgt spid="21"/>
                                        </p:tgtEl>
                                        <p:attrNameLst>
                                          <p:attrName>style.visibility</p:attrName>
                                        </p:attrNameLst>
                                      </p:cBhvr>
                                      <p:to>
                                        <p:strVal val="hidden"/>
                                      </p:to>
                                    </p:set>
                                  </p:childTnLst>
                                </p:cTn>
                              </p:par>
                            </p:childTnLst>
                          </p:cTn>
                        </p:par>
                        <p:par>
                          <p:cTn id="46" fill="hold" nodeType="afterGroup">
                            <p:stCondLst>
                              <p:cond delay="1000"/>
                            </p:stCondLst>
                            <p:childTnLst>
                              <p:par>
                                <p:cTn id="47" presetID="6" presetClass="emph" presetSubtype="0" fill="hold" nodeType="afterEffect">
                                  <p:stCondLst>
                                    <p:cond delay="0"/>
                                  </p:stCondLst>
                                  <p:childTnLst>
                                    <p:animScale>
                                      <p:cBhvr>
                                        <p:cTn id="48" dur="500" fill="hold"/>
                                        <p:tgtEl>
                                          <p:spTgt spid="2"/>
                                        </p:tgtEl>
                                      </p:cBhvr>
                                      <p:by x="125000" y="125000"/>
                                    </p:animScale>
                                  </p:childTnLst>
                                </p:cTn>
                              </p:par>
                            </p:childTnLst>
                          </p:cTn>
                        </p:par>
                        <p:par>
                          <p:cTn id="49" fill="hold" nodeType="afterGroup">
                            <p:stCondLst>
                              <p:cond delay="1500"/>
                            </p:stCondLst>
                            <p:childTnLst>
                              <p:par>
                                <p:cTn id="50" presetID="6" presetClass="emph" presetSubtype="0" fill="hold" nodeType="afterEffect">
                                  <p:stCondLst>
                                    <p:cond delay="0"/>
                                  </p:stCondLst>
                                  <p:childTnLst>
                                    <p:animScale>
                                      <p:cBhvr>
                                        <p:cTn id="51" dur="500" fill="hold"/>
                                        <p:tgtEl>
                                          <p:spTgt spid="2"/>
                                        </p:tgtEl>
                                      </p:cBhvr>
                                      <p:by x="80000" y="80000"/>
                                    </p:animScale>
                                  </p:childTnLst>
                                </p:cTn>
                              </p:par>
                            </p:childTnLst>
                          </p:cTn>
                        </p:par>
                        <p:par>
                          <p:cTn id="52" fill="hold" nodeType="afterGroup">
                            <p:stCondLst>
                              <p:cond delay="2000"/>
                            </p:stCondLst>
                            <p:childTnLst>
                              <p:par>
                                <p:cTn id="53" presetID="17" presetClass="entr" presetSubtype="1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7" presetClass="exit" presetSubtype="0" fill="hold" nodeType="clickEffect">
                                  <p:stCondLst>
                                    <p:cond delay="0"/>
                                  </p:stCondLst>
                                  <p:childTnLst>
                                    <p:animEffect transition="out" filter="fade">
                                      <p:cBhvr>
                                        <p:cTn id="60" dur="1000"/>
                                        <p:tgtEl>
                                          <p:spTgt spid="22"/>
                                        </p:tgtEl>
                                      </p:cBhvr>
                                    </p:animEffect>
                                    <p:anim calcmode="lin" valueType="num">
                                      <p:cBhvr>
                                        <p:cTn id="61" dur="1000"/>
                                        <p:tgtEl>
                                          <p:spTgt spid="22"/>
                                        </p:tgtEl>
                                        <p:attrNameLst>
                                          <p:attrName>ppt_x</p:attrName>
                                        </p:attrNameLst>
                                      </p:cBhvr>
                                      <p:tavLst>
                                        <p:tav tm="0">
                                          <p:val>
                                            <p:strVal val="ppt_x"/>
                                          </p:val>
                                        </p:tav>
                                        <p:tav tm="100000">
                                          <p:val>
                                            <p:strVal val="ppt_x"/>
                                          </p:val>
                                        </p:tav>
                                      </p:tavLst>
                                    </p:anim>
                                    <p:anim calcmode="lin" valueType="num">
                                      <p:cBhvr>
                                        <p:cTn id="62" dur="100" decel="100000"/>
                                        <p:tgtEl>
                                          <p:spTgt spid="22"/>
                                        </p:tgtEl>
                                        <p:attrNameLst>
                                          <p:attrName>ppt_y</p:attrName>
                                        </p:attrNameLst>
                                      </p:cBhvr>
                                      <p:tavLst>
                                        <p:tav tm="0">
                                          <p:val>
                                            <p:strVal val="ppt_y"/>
                                          </p:val>
                                        </p:tav>
                                        <p:tav tm="100000">
                                          <p:val>
                                            <p:strVal val="ppt_y-.03"/>
                                          </p:val>
                                        </p:tav>
                                      </p:tavLst>
                                    </p:anim>
                                    <p:anim calcmode="lin" valueType="num">
                                      <p:cBhvr>
                                        <p:cTn id="63" dur="900" accel="100000">
                                          <p:stCondLst>
                                            <p:cond delay="100"/>
                                          </p:stCondLst>
                                        </p:cTn>
                                        <p:tgtEl>
                                          <p:spTgt spid="22"/>
                                        </p:tgtEl>
                                        <p:attrNameLst>
                                          <p:attrName>ppt_y</p:attrName>
                                        </p:attrNameLst>
                                      </p:cBhvr>
                                      <p:tavLst>
                                        <p:tav tm="0">
                                          <p:val>
                                            <p:strVal val="ppt_y"/>
                                          </p:val>
                                        </p:tav>
                                        <p:tav tm="100000">
                                          <p:val>
                                            <p:strVal val="ppt_y+1"/>
                                          </p:val>
                                        </p:tav>
                                      </p:tavLst>
                                    </p:anim>
                                    <p:set>
                                      <p:cBhvr>
                                        <p:cTn id="64" dur="1" fill="hold">
                                          <p:stCondLst>
                                            <p:cond delay="999"/>
                                          </p:stCondLst>
                                        </p:cTn>
                                        <p:tgtEl>
                                          <p:spTgt spid="22"/>
                                        </p:tgtEl>
                                        <p:attrNameLst>
                                          <p:attrName>style.visibility</p:attrName>
                                        </p:attrNameLst>
                                      </p:cBhvr>
                                      <p:to>
                                        <p:strVal val="hidden"/>
                                      </p:to>
                                    </p:set>
                                  </p:childTnLst>
                                </p:cTn>
                              </p:par>
                            </p:childTnLst>
                          </p:cTn>
                        </p:par>
                        <p:par>
                          <p:cTn id="65" fill="hold" nodeType="afterGroup">
                            <p:stCondLst>
                              <p:cond delay="1000"/>
                            </p:stCondLst>
                            <p:childTnLst>
                              <p:par>
                                <p:cTn id="66" presetID="6" presetClass="emph" presetSubtype="0" fill="hold" nodeType="afterEffect">
                                  <p:stCondLst>
                                    <p:cond delay="0"/>
                                  </p:stCondLst>
                                  <p:childTnLst>
                                    <p:animScale>
                                      <p:cBhvr>
                                        <p:cTn id="67" dur="500" fill="hold"/>
                                        <p:tgtEl>
                                          <p:spTgt spid="3"/>
                                        </p:tgtEl>
                                      </p:cBhvr>
                                      <p:by x="125000" y="125000"/>
                                    </p:animScale>
                                  </p:childTnLst>
                                </p:cTn>
                              </p:par>
                            </p:childTnLst>
                          </p:cTn>
                        </p:par>
                        <p:par>
                          <p:cTn id="68" fill="hold" nodeType="afterGroup">
                            <p:stCondLst>
                              <p:cond delay="1500"/>
                            </p:stCondLst>
                            <p:childTnLst>
                              <p:par>
                                <p:cTn id="69" presetID="6" presetClass="emph" presetSubtype="0" fill="hold" nodeType="afterEffect">
                                  <p:stCondLst>
                                    <p:cond delay="0"/>
                                  </p:stCondLst>
                                  <p:childTnLst>
                                    <p:animScale>
                                      <p:cBhvr>
                                        <p:cTn id="70" dur="500" fill="hold"/>
                                        <p:tgtEl>
                                          <p:spTgt spid="3"/>
                                        </p:tgtEl>
                                      </p:cBhvr>
                                      <p:by x="80000" y="80000"/>
                                    </p:animScale>
                                  </p:childTnLst>
                                </p:cTn>
                              </p:par>
                            </p:childTnLst>
                          </p:cTn>
                        </p:par>
                        <p:par>
                          <p:cTn id="71" fill="hold" nodeType="afterGroup">
                            <p:stCondLst>
                              <p:cond delay="2000"/>
                            </p:stCondLst>
                            <p:childTnLst>
                              <p:par>
                                <p:cTn id="72" presetID="17" presetClass="entr" presetSubtype="10" fill="hold"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37" presetClass="exit" presetSubtype="0" fill="hold" nodeType="clickEffect">
                                  <p:stCondLst>
                                    <p:cond delay="0"/>
                                  </p:stCondLst>
                                  <p:childTnLst>
                                    <p:animEffect transition="out" filter="fade">
                                      <p:cBhvr>
                                        <p:cTn id="79" dur="1000"/>
                                        <p:tgtEl>
                                          <p:spTgt spid="23"/>
                                        </p:tgtEl>
                                      </p:cBhvr>
                                    </p:animEffect>
                                    <p:anim calcmode="lin" valueType="num">
                                      <p:cBhvr>
                                        <p:cTn id="80" dur="1000"/>
                                        <p:tgtEl>
                                          <p:spTgt spid="23"/>
                                        </p:tgtEl>
                                        <p:attrNameLst>
                                          <p:attrName>ppt_x</p:attrName>
                                        </p:attrNameLst>
                                      </p:cBhvr>
                                      <p:tavLst>
                                        <p:tav tm="0">
                                          <p:val>
                                            <p:strVal val="ppt_x"/>
                                          </p:val>
                                        </p:tav>
                                        <p:tav tm="100000">
                                          <p:val>
                                            <p:strVal val="ppt_x"/>
                                          </p:val>
                                        </p:tav>
                                      </p:tavLst>
                                    </p:anim>
                                    <p:anim calcmode="lin" valueType="num">
                                      <p:cBhvr>
                                        <p:cTn id="81" dur="100" decel="100000"/>
                                        <p:tgtEl>
                                          <p:spTgt spid="23"/>
                                        </p:tgtEl>
                                        <p:attrNameLst>
                                          <p:attrName>ppt_y</p:attrName>
                                        </p:attrNameLst>
                                      </p:cBhvr>
                                      <p:tavLst>
                                        <p:tav tm="0">
                                          <p:val>
                                            <p:strVal val="ppt_y"/>
                                          </p:val>
                                        </p:tav>
                                        <p:tav tm="100000">
                                          <p:val>
                                            <p:strVal val="ppt_y-.03"/>
                                          </p:val>
                                        </p:tav>
                                      </p:tavLst>
                                    </p:anim>
                                    <p:anim calcmode="lin" valueType="num">
                                      <p:cBhvr>
                                        <p:cTn id="82" dur="900" accel="100000">
                                          <p:stCondLst>
                                            <p:cond delay="100"/>
                                          </p:stCondLst>
                                        </p:cTn>
                                        <p:tgtEl>
                                          <p:spTgt spid="23"/>
                                        </p:tgtEl>
                                        <p:attrNameLst>
                                          <p:attrName>ppt_y</p:attrName>
                                        </p:attrNameLst>
                                      </p:cBhvr>
                                      <p:tavLst>
                                        <p:tav tm="0">
                                          <p:val>
                                            <p:strVal val="ppt_y"/>
                                          </p:val>
                                        </p:tav>
                                        <p:tav tm="100000">
                                          <p:val>
                                            <p:strVal val="ppt_y+1"/>
                                          </p:val>
                                        </p:tav>
                                      </p:tavLst>
                                    </p:anim>
                                    <p:set>
                                      <p:cBhvr>
                                        <p:cTn id="83" dur="1" fill="hold">
                                          <p:stCondLst>
                                            <p:cond delay="999"/>
                                          </p:stCondLst>
                                        </p:cTn>
                                        <p:tgtEl>
                                          <p:spTgt spid="23"/>
                                        </p:tgtEl>
                                        <p:attrNameLst>
                                          <p:attrName>style.visibility</p:attrName>
                                        </p:attrNameLst>
                                      </p:cBhvr>
                                      <p:to>
                                        <p:strVal val="hidden"/>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nodeType="click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childTnLst>
                          </p:cTn>
                        </p:par>
                        <p:par>
                          <p:cTn id="89" fill="hold" nodeType="afterGroup">
                            <p:stCondLst>
                              <p:cond delay="500"/>
                            </p:stCondLst>
                            <p:childTnLst>
                              <p:par>
                                <p:cTn id="90" presetID="10" presetClass="entr" presetSubtype="0" fill="hold"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p:cNvSpPr>
          <p:nvPr>
            <p:ph type="title"/>
          </p:nvPr>
        </p:nvSpPr>
        <p:spPr/>
        <p:txBody>
          <a:bodyPr/>
          <a:lstStyle/>
          <a:p>
            <a:r>
              <a:rPr lang="zh-CN" altLang="en-US" sz="3600" b="1"/>
              <a:t>技术支撑环境</a:t>
            </a:r>
          </a:p>
        </p:txBody>
      </p:sp>
      <p:grpSp>
        <p:nvGrpSpPr>
          <p:cNvPr id="2" name="Group 44"/>
          <p:cNvGrpSpPr>
            <a:grpSpLocks/>
          </p:cNvGrpSpPr>
          <p:nvPr/>
        </p:nvGrpSpPr>
        <p:grpSpPr bwMode="auto">
          <a:xfrm>
            <a:off x="322263" y="4733925"/>
            <a:ext cx="6769100" cy="855663"/>
            <a:chOff x="68" y="2891"/>
            <a:chExt cx="4264" cy="539"/>
          </a:xfrm>
        </p:grpSpPr>
        <p:sp>
          <p:nvSpPr>
            <p:cNvPr id="270340" name="Text Box 18"/>
            <p:cNvSpPr txBox="1">
              <a:spLocks noChangeArrowheads="1"/>
            </p:cNvSpPr>
            <p:nvPr/>
          </p:nvSpPr>
          <p:spPr bwMode="auto">
            <a:xfrm>
              <a:off x="68" y="2891"/>
              <a:ext cx="4264" cy="539"/>
            </a:xfrm>
            <a:prstGeom prst="rect">
              <a:avLst/>
            </a:prstGeom>
            <a:solidFill>
              <a:srgbClr val="DDDDDD"/>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sz="800" b="1">
                <a:ea typeface="黑体" panose="02010609060101010101" pitchFamily="49" charset="-122"/>
              </a:endParaRPr>
            </a:p>
            <a:p>
              <a:pPr eaLnBrk="1" hangingPunct="1"/>
              <a:r>
                <a:rPr lang="zh-CN" altLang="en-US" sz="2800" b="1">
                  <a:solidFill>
                    <a:srgbClr val="000000"/>
                  </a:solidFill>
                  <a:ea typeface="黑体" panose="02010609060101010101" pitchFamily="49" charset="-122"/>
                </a:rPr>
                <a:t>资源层</a:t>
              </a:r>
            </a:p>
            <a:p>
              <a:pPr eaLnBrk="1" hangingPunct="1">
                <a:spcBef>
                  <a:spcPct val="50000"/>
                </a:spcBef>
              </a:pPr>
              <a:endParaRPr lang="zh-CN" altLang="en-US" sz="900" b="1">
                <a:solidFill>
                  <a:srgbClr val="000000"/>
                </a:solidFill>
                <a:ea typeface="黑体" panose="02010609060101010101" pitchFamily="49" charset="-122"/>
              </a:endParaRPr>
            </a:p>
          </p:txBody>
        </p:sp>
        <p:grpSp>
          <p:nvGrpSpPr>
            <p:cNvPr id="270341" name="Group 16"/>
            <p:cNvGrpSpPr>
              <a:grpSpLocks/>
            </p:cNvGrpSpPr>
            <p:nvPr/>
          </p:nvGrpSpPr>
          <p:grpSpPr bwMode="auto">
            <a:xfrm>
              <a:off x="930" y="3027"/>
              <a:ext cx="3177" cy="260"/>
              <a:chOff x="1109" y="3384"/>
              <a:chExt cx="3177" cy="318"/>
            </a:xfrm>
          </p:grpSpPr>
          <p:sp>
            <p:nvSpPr>
              <p:cNvPr id="270342" name="AutoShape 4"/>
              <p:cNvSpPr>
                <a:spLocks noChangeArrowheads="1"/>
              </p:cNvSpPr>
              <p:nvPr/>
            </p:nvSpPr>
            <p:spPr bwMode="auto">
              <a:xfrm>
                <a:off x="1109" y="3384"/>
                <a:ext cx="544" cy="318"/>
              </a:xfrm>
              <a:prstGeom prst="can">
                <a:avLst>
                  <a:gd name="adj" fmla="val 25000"/>
                </a:avLst>
              </a:prstGeom>
              <a:solidFill>
                <a:srgbClr val="CCFF66"/>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000000"/>
                    </a:solidFill>
                    <a:latin typeface="Verdana" panose="020B0604030504040204" pitchFamily="34" charset="0"/>
                    <a:ea typeface="楷体_GB2312" pitchFamily="49" charset="-122"/>
                  </a:rPr>
                  <a:t>图书</a:t>
                </a:r>
              </a:p>
            </p:txBody>
          </p:sp>
          <p:sp>
            <p:nvSpPr>
              <p:cNvPr id="270343" name="AutoShape 5"/>
              <p:cNvSpPr>
                <a:spLocks noChangeArrowheads="1"/>
              </p:cNvSpPr>
              <p:nvPr/>
            </p:nvSpPr>
            <p:spPr bwMode="auto">
              <a:xfrm>
                <a:off x="1699" y="3384"/>
                <a:ext cx="545" cy="318"/>
              </a:xfrm>
              <a:prstGeom prst="can">
                <a:avLst>
                  <a:gd name="adj" fmla="val 25000"/>
                </a:avLst>
              </a:prstGeom>
              <a:solidFill>
                <a:srgbClr val="FF99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000000"/>
                    </a:solidFill>
                    <a:latin typeface="Verdana" panose="020B0604030504040204" pitchFamily="34" charset="0"/>
                    <a:ea typeface="楷体_GB2312" pitchFamily="49" charset="-122"/>
                  </a:rPr>
                  <a:t>图像</a:t>
                </a:r>
              </a:p>
            </p:txBody>
          </p:sp>
          <p:sp>
            <p:nvSpPr>
              <p:cNvPr id="270344" name="AutoShape 6"/>
              <p:cNvSpPr>
                <a:spLocks noChangeArrowheads="1"/>
              </p:cNvSpPr>
              <p:nvPr/>
            </p:nvSpPr>
            <p:spPr bwMode="auto">
              <a:xfrm>
                <a:off x="2290" y="3384"/>
                <a:ext cx="635" cy="318"/>
              </a:xfrm>
              <a:prstGeom prst="can">
                <a:avLst>
                  <a:gd name="adj" fmla="val 25000"/>
                </a:avLst>
              </a:prstGeom>
              <a:solidFill>
                <a:srgbClr val="FFCC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000000"/>
                    </a:solidFill>
                    <a:latin typeface="Verdana" panose="020B0604030504040204" pitchFamily="34" charset="0"/>
                    <a:ea typeface="楷体_GB2312" pitchFamily="49" charset="-122"/>
                  </a:rPr>
                  <a:t>视频</a:t>
                </a:r>
              </a:p>
            </p:txBody>
          </p:sp>
          <p:sp>
            <p:nvSpPr>
              <p:cNvPr id="270345" name="AutoShape 7"/>
              <p:cNvSpPr>
                <a:spLocks noChangeArrowheads="1"/>
              </p:cNvSpPr>
              <p:nvPr/>
            </p:nvSpPr>
            <p:spPr bwMode="auto">
              <a:xfrm>
                <a:off x="2970" y="3384"/>
                <a:ext cx="544" cy="318"/>
              </a:xfrm>
              <a:prstGeom prst="can">
                <a:avLst>
                  <a:gd name="adj" fmla="val 25000"/>
                </a:avLst>
              </a:prstGeom>
              <a:solidFill>
                <a:srgbClr val="FFFF99"/>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000000"/>
                    </a:solidFill>
                    <a:latin typeface="Verdana" panose="020B0604030504040204" pitchFamily="34" charset="0"/>
                    <a:ea typeface="楷体_GB2312" pitchFamily="49" charset="-122"/>
                  </a:rPr>
                  <a:t>音频</a:t>
                </a:r>
              </a:p>
            </p:txBody>
          </p:sp>
          <p:sp>
            <p:nvSpPr>
              <p:cNvPr id="270346" name="AutoShape 8"/>
              <p:cNvSpPr>
                <a:spLocks noChangeArrowheads="1"/>
              </p:cNvSpPr>
              <p:nvPr/>
            </p:nvSpPr>
            <p:spPr bwMode="auto">
              <a:xfrm>
                <a:off x="3560" y="3384"/>
                <a:ext cx="726" cy="318"/>
              </a:xfrm>
              <a:prstGeom prst="can">
                <a:avLst>
                  <a:gd name="adj" fmla="val 25000"/>
                </a:avLst>
              </a:prstGeom>
              <a:solidFill>
                <a:srgbClr val="9EB9DA"/>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000000"/>
                    </a:solidFill>
                    <a:latin typeface="Verdana" panose="020B0604030504040204" pitchFamily="34" charset="0"/>
                    <a:ea typeface="楷体_GB2312" pitchFamily="49" charset="-122"/>
                  </a:rPr>
                  <a:t>灰色资源</a:t>
                </a:r>
              </a:p>
            </p:txBody>
          </p:sp>
        </p:grpSp>
      </p:grpSp>
      <p:grpSp>
        <p:nvGrpSpPr>
          <p:cNvPr id="4" name="Group 46"/>
          <p:cNvGrpSpPr>
            <a:grpSpLocks/>
          </p:cNvGrpSpPr>
          <p:nvPr/>
        </p:nvGrpSpPr>
        <p:grpSpPr bwMode="auto">
          <a:xfrm>
            <a:off x="322263" y="2852738"/>
            <a:ext cx="6769100" cy="957262"/>
            <a:chOff x="68" y="1710"/>
            <a:chExt cx="4264" cy="603"/>
          </a:xfrm>
        </p:grpSpPr>
        <p:sp>
          <p:nvSpPr>
            <p:cNvPr id="270348" name="Text Box 26"/>
            <p:cNvSpPr txBox="1">
              <a:spLocks noChangeArrowheads="1"/>
            </p:cNvSpPr>
            <p:nvPr/>
          </p:nvSpPr>
          <p:spPr bwMode="auto">
            <a:xfrm>
              <a:off x="68" y="1710"/>
              <a:ext cx="4264" cy="603"/>
            </a:xfrm>
            <a:prstGeom prst="rect">
              <a:avLst/>
            </a:prstGeom>
            <a:solidFill>
              <a:srgbClr val="FFFF99"/>
            </a:solidFill>
            <a:ln w="9525"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sz="1600" b="1">
                <a:ea typeface="黑体" panose="02010609060101010101" pitchFamily="49" charset="-122"/>
              </a:endParaRPr>
            </a:p>
            <a:p>
              <a:pPr eaLnBrk="1" hangingPunct="1"/>
              <a:r>
                <a:rPr lang="zh-CN" altLang="en-US" sz="2800" b="1">
                  <a:solidFill>
                    <a:srgbClr val="000000"/>
                  </a:solidFill>
                  <a:ea typeface="黑体" panose="02010609060101010101" pitchFamily="49" charset="-122"/>
                </a:rPr>
                <a:t>平台层</a:t>
              </a:r>
            </a:p>
            <a:p>
              <a:pPr eaLnBrk="1" hangingPunct="1">
                <a:spcBef>
                  <a:spcPct val="50000"/>
                </a:spcBef>
              </a:pPr>
              <a:endParaRPr lang="zh-CN" altLang="en-US" sz="800" b="1">
                <a:solidFill>
                  <a:srgbClr val="000000"/>
                </a:solidFill>
                <a:ea typeface="黑体" panose="02010609060101010101" pitchFamily="49" charset="-122"/>
              </a:endParaRPr>
            </a:p>
          </p:txBody>
        </p:sp>
        <p:sp>
          <p:nvSpPr>
            <p:cNvPr id="270349" name="Text Box 27"/>
            <p:cNvSpPr txBox="1">
              <a:spLocks noChangeArrowheads="1"/>
            </p:cNvSpPr>
            <p:nvPr/>
          </p:nvSpPr>
          <p:spPr bwMode="auto">
            <a:xfrm>
              <a:off x="975" y="1740"/>
              <a:ext cx="994" cy="239"/>
            </a:xfrm>
            <a:prstGeom prst="rect">
              <a:avLst/>
            </a:prstGeom>
            <a:solidFill>
              <a:srgbClr val="FFCCFF">
                <a:alpha val="67842"/>
              </a:srgbClr>
            </a:solidFill>
            <a:ln w="12700" algn="ctr">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000000"/>
                  </a:solidFill>
                  <a:latin typeface="Verdana" panose="020B0604030504040204" pitchFamily="34" charset="0"/>
                  <a:ea typeface="仿宋_GB2312" pitchFamily="49" charset="-122"/>
                </a:rPr>
                <a:t>协同交流平台</a:t>
              </a:r>
            </a:p>
          </p:txBody>
        </p:sp>
        <p:sp>
          <p:nvSpPr>
            <p:cNvPr id="270350" name="Text Box 28"/>
            <p:cNvSpPr txBox="1">
              <a:spLocks noChangeArrowheads="1"/>
            </p:cNvSpPr>
            <p:nvPr/>
          </p:nvSpPr>
          <p:spPr bwMode="auto">
            <a:xfrm>
              <a:off x="975" y="2018"/>
              <a:ext cx="994" cy="239"/>
            </a:xfrm>
            <a:prstGeom prst="rect">
              <a:avLst/>
            </a:prstGeom>
            <a:solidFill>
              <a:srgbClr val="FFCCFF">
                <a:alpha val="67842"/>
              </a:srgbClr>
            </a:solidFill>
            <a:ln w="12700" algn="ctr">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000000"/>
                  </a:solidFill>
                  <a:latin typeface="Verdana" panose="020B0604030504040204" pitchFamily="34" charset="0"/>
                  <a:ea typeface="仿宋_GB2312" pitchFamily="49" charset="-122"/>
                </a:rPr>
                <a:t>知识管理平台</a:t>
              </a:r>
            </a:p>
          </p:txBody>
        </p:sp>
        <p:sp>
          <p:nvSpPr>
            <p:cNvPr id="270351" name="Text Box 29"/>
            <p:cNvSpPr txBox="1">
              <a:spLocks noChangeArrowheads="1"/>
            </p:cNvSpPr>
            <p:nvPr/>
          </p:nvSpPr>
          <p:spPr bwMode="auto">
            <a:xfrm>
              <a:off x="2107" y="1740"/>
              <a:ext cx="1045" cy="239"/>
            </a:xfrm>
            <a:prstGeom prst="rect">
              <a:avLst/>
            </a:prstGeom>
            <a:solidFill>
              <a:srgbClr val="FFCCFF">
                <a:alpha val="67842"/>
              </a:srgbClr>
            </a:solidFill>
            <a:ln w="12700"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000000"/>
                  </a:solidFill>
                  <a:latin typeface="Verdana" panose="020B0604030504040204" pitchFamily="34" charset="0"/>
                  <a:ea typeface="仿宋_GB2312" pitchFamily="49" charset="-122"/>
                </a:rPr>
                <a:t>跨媒体可视化</a:t>
              </a:r>
            </a:p>
          </p:txBody>
        </p:sp>
        <p:sp>
          <p:nvSpPr>
            <p:cNvPr id="270352" name="Text Box 30"/>
            <p:cNvSpPr txBox="1">
              <a:spLocks noChangeArrowheads="1"/>
            </p:cNvSpPr>
            <p:nvPr/>
          </p:nvSpPr>
          <p:spPr bwMode="auto">
            <a:xfrm>
              <a:off x="2109" y="2018"/>
              <a:ext cx="559" cy="239"/>
            </a:xfrm>
            <a:prstGeom prst="rect">
              <a:avLst/>
            </a:prstGeom>
            <a:solidFill>
              <a:srgbClr val="FFCCFF">
                <a:alpha val="67842"/>
              </a:srgbClr>
            </a:solidFill>
            <a:ln w="12700" algn="ctr">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000000"/>
                  </a:solidFill>
                  <a:latin typeface="Verdana" panose="020B0604030504040204" pitchFamily="34" charset="0"/>
                  <a:ea typeface="仿宋_GB2312" pitchFamily="49" charset="-122"/>
                </a:rPr>
                <a:t>个性化</a:t>
              </a:r>
            </a:p>
          </p:txBody>
        </p:sp>
        <p:sp>
          <p:nvSpPr>
            <p:cNvPr id="270353" name="Text Box 31"/>
            <p:cNvSpPr txBox="1">
              <a:spLocks noChangeArrowheads="1"/>
            </p:cNvSpPr>
            <p:nvPr/>
          </p:nvSpPr>
          <p:spPr bwMode="auto">
            <a:xfrm>
              <a:off x="2833" y="2024"/>
              <a:ext cx="1090" cy="239"/>
            </a:xfrm>
            <a:prstGeom prst="rect">
              <a:avLst/>
            </a:prstGeom>
            <a:solidFill>
              <a:srgbClr val="FFCCFF">
                <a:alpha val="67842"/>
              </a:srgbClr>
            </a:solidFill>
            <a:ln w="12700"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000000"/>
                  </a:solidFill>
                  <a:latin typeface="Verdana" panose="020B0604030504040204" pitchFamily="34" charset="0"/>
                  <a:ea typeface="仿宋_GB2312" pitchFamily="49" charset="-122"/>
                </a:rPr>
                <a:t>自然语言理解</a:t>
              </a:r>
            </a:p>
          </p:txBody>
        </p:sp>
        <p:sp>
          <p:nvSpPr>
            <p:cNvPr id="270354" name="Text Box 32"/>
            <p:cNvSpPr txBox="1">
              <a:spLocks noChangeArrowheads="1"/>
            </p:cNvSpPr>
            <p:nvPr/>
          </p:nvSpPr>
          <p:spPr bwMode="auto">
            <a:xfrm>
              <a:off x="3195" y="1740"/>
              <a:ext cx="774" cy="239"/>
            </a:xfrm>
            <a:prstGeom prst="rect">
              <a:avLst/>
            </a:prstGeom>
            <a:solidFill>
              <a:srgbClr val="FFCCFF">
                <a:alpha val="67842"/>
              </a:srgbClr>
            </a:solidFill>
            <a:ln w="12700"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000000"/>
                  </a:solidFill>
                  <a:latin typeface="Verdana" panose="020B0604030504040204" pitchFamily="34" charset="0"/>
                  <a:ea typeface="仿宋_GB2312" pitchFamily="49" charset="-122"/>
                </a:rPr>
                <a:t>语言翻译</a:t>
              </a:r>
            </a:p>
          </p:txBody>
        </p:sp>
      </p:grpSp>
      <p:sp>
        <p:nvSpPr>
          <p:cNvPr id="243752" name="Rectangle 40"/>
          <p:cNvSpPr>
            <a:spLocks noChangeArrowheads="1"/>
          </p:cNvSpPr>
          <p:nvPr/>
        </p:nvSpPr>
        <p:spPr bwMode="auto">
          <a:xfrm>
            <a:off x="5722938" y="4938713"/>
            <a:ext cx="3313112" cy="650875"/>
          </a:xfrm>
          <a:prstGeom prst="rect">
            <a:avLst/>
          </a:prstGeom>
          <a:solidFill>
            <a:srgbClr val="DDDDDD"/>
          </a:solidFill>
          <a:ln w="9525"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chemeClr val="hlink"/>
                </a:solidFill>
                <a:latin typeface="黑体" panose="02010609060101010101" pitchFamily="49" charset="-122"/>
                <a:ea typeface="黑体" panose="02010609060101010101" pitchFamily="49" charset="-122"/>
              </a:rPr>
              <a:t>海量多媒体资源集群存储</a:t>
            </a:r>
          </a:p>
          <a:p>
            <a:pPr eaLnBrk="1" hangingPunct="1"/>
            <a:r>
              <a:rPr lang="zh-CN" altLang="en-US" b="1">
                <a:solidFill>
                  <a:schemeClr val="hlink"/>
                </a:solidFill>
                <a:latin typeface="黑体" panose="02010609060101010101" pitchFamily="49" charset="-122"/>
                <a:ea typeface="黑体" panose="02010609060101010101" pitchFamily="49" charset="-122"/>
              </a:rPr>
              <a:t>资源采集</a:t>
            </a:r>
            <a:r>
              <a:rPr lang="en-US" altLang="zh-CN" b="1">
                <a:solidFill>
                  <a:schemeClr val="hlink"/>
                </a:solidFill>
                <a:latin typeface="黑体" panose="02010609060101010101" pitchFamily="49" charset="-122"/>
                <a:ea typeface="黑体" panose="02010609060101010101" pitchFamily="49" charset="-122"/>
              </a:rPr>
              <a:t>/</a:t>
            </a:r>
            <a:r>
              <a:rPr lang="zh-CN" altLang="en-US" b="1">
                <a:solidFill>
                  <a:schemeClr val="hlink"/>
                </a:solidFill>
                <a:latin typeface="黑体" panose="02010609060101010101" pitchFamily="49" charset="-122"/>
                <a:ea typeface="黑体" panose="02010609060101010101" pitchFamily="49" charset="-122"/>
              </a:rPr>
              <a:t>加工</a:t>
            </a:r>
          </a:p>
        </p:txBody>
      </p:sp>
      <p:grpSp>
        <p:nvGrpSpPr>
          <p:cNvPr id="5" name="Group 45"/>
          <p:cNvGrpSpPr>
            <a:grpSpLocks/>
          </p:cNvGrpSpPr>
          <p:nvPr/>
        </p:nvGrpSpPr>
        <p:grpSpPr bwMode="auto">
          <a:xfrm>
            <a:off x="322263" y="3827463"/>
            <a:ext cx="6769100" cy="895350"/>
            <a:chOff x="68" y="2320"/>
            <a:chExt cx="4264" cy="564"/>
          </a:xfrm>
        </p:grpSpPr>
        <p:sp>
          <p:nvSpPr>
            <p:cNvPr id="270357" name="Text Box 19"/>
            <p:cNvSpPr txBox="1">
              <a:spLocks noChangeArrowheads="1"/>
            </p:cNvSpPr>
            <p:nvPr/>
          </p:nvSpPr>
          <p:spPr bwMode="auto">
            <a:xfrm>
              <a:off x="68" y="2320"/>
              <a:ext cx="4264" cy="564"/>
            </a:xfrm>
            <a:prstGeom prst="rect">
              <a:avLst/>
            </a:prstGeom>
            <a:solidFill>
              <a:srgbClr val="CCFF99"/>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800" b="1">
                <a:ea typeface="黑体" panose="02010609060101010101" pitchFamily="49" charset="-122"/>
              </a:endParaRPr>
            </a:p>
            <a:p>
              <a:pPr eaLnBrk="1" hangingPunct="1"/>
              <a:r>
                <a:rPr lang="zh-CN" altLang="en-US" sz="2800" b="1">
                  <a:solidFill>
                    <a:srgbClr val="000000"/>
                  </a:solidFill>
                  <a:ea typeface="黑体" panose="02010609060101010101" pitchFamily="49" charset="-122"/>
                </a:rPr>
                <a:t>语义层</a:t>
              </a:r>
            </a:p>
            <a:p>
              <a:pPr eaLnBrk="1" hangingPunct="1"/>
              <a:endParaRPr lang="zh-CN" altLang="en-US" sz="1600" b="1">
                <a:solidFill>
                  <a:srgbClr val="000000"/>
                </a:solidFill>
                <a:ea typeface="黑体" panose="02010609060101010101" pitchFamily="49" charset="-122"/>
              </a:endParaRPr>
            </a:p>
          </p:txBody>
        </p:sp>
        <p:sp>
          <p:nvSpPr>
            <p:cNvPr id="270358" name="Text Box 20"/>
            <p:cNvSpPr txBox="1">
              <a:spLocks noChangeArrowheads="1"/>
            </p:cNvSpPr>
            <p:nvPr/>
          </p:nvSpPr>
          <p:spPr bwMode="auto">
            <a:xfrm>
              <a:off x="910" y="2346"/>
              <a:ext cx="860" cy="237"/>
            </a:xfrm>
            <a:prstGeom prst="rect">
              <a:avLst/>
            </a:prstGeom>
            <a:solidFill>
              <a:srgbClr val="DDDDDD"/>
            </a:solidFill>
            <a:ln w="9525"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000000"/>
                  </a:solidFill>
                  <a:latin typeface="Verdana" panose="020B0604030504040204" pitchFamily="34" charset="0"/>
                  <a:ea typeface="仿宋_GB2312" pitchFamily="49" charset="-122"/>
                </a:rPr>
                <a:t>主题词表</a:t>
              </a:r>
            </a:p>
          </p:txBody>
        </p:sp>
        <p:sp>
          <p:nvSpPr>
            <p:cNvPr id="270359" name="Text Box 21"/>
            <p:cNvSpPr txBox="1">
              <a:spLocks noChangeArrowheads="1"/>
            </p:cNvSpPr>
            <p:nvPr/>
          </p:nvSpPr>
          <p:spPr bwMode="auto">
            <a:xfrm>
              <a:off x="1816" y="2335"/>
              <a:ext cx="557" cy="237"/>
            </a:xfrm>
            <a:prstGeom prst="rect">
              <a:avLst/>
            </a:prstGeom>
            <a:solidFill>
              <a:srgbClr val="DDDDDD"/>
            </a:solidFill>
            <a:ln w="9525"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000000"/>
                  </a:solidFill>
                  <a:latin typeface="Verdana" panose="020B0604030504040204" pitchFamily="34" charset="0"/>
                  <a:ea typeface="仿宋_GB2312" pitchFamily="49" charset="-122"/>
                </a:rPr>
                <a:t>主题图</a:t>
              </a:r>
            </a:p>
          </p:txBody>
        </p:sp>
        <p:sp>
          <p:nvSpPr>
            <p:cNvPr id="270360" name="Text Box 22"/>
            <p:cNvSpPr txBox="1">
              <a:spLocks noChangeArrowheads="1"/>
            </p:cNvSpPr>
            <p:nvPr/>
          </p:nvSpPr>
          <p:spPr bwMode="auto">
            <a:xfrm>
              <a:off x="1498" y="2598"/>
              <a:ext cx="953" cy="237"/>
            </a:xfrm>
            <a:prstGeom prst="rect">
              <a:avLst/>
            </a:prstGeom>
            <a:solidFill>
              <a:srgbClr val="DDDDDD"/>
            </a:solidFill>
            <a:ln w="9525"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000000"/>
                  </a:solidFill>
                  <a:latin typeface="Verdana" panose="020B0604030504040204" pitchFamily="34" charset="0"/>
                  <a:ea typeface="仿宋_GB2312" pitchFamily="49" charset="-122"/>
                </a:rPr>
                <a:t>交叉关联图</a:t>
              </a:r>
            </a:p>
          </p:txBody>
        </p:sp>
        <p:sp>
          <p:nvSpPr>
            <p:cNvPr id="270361" name="Text Box 23"/>
            <p:cNvSpPr txBox="1">
              <a:spLocks noChangeArrowheads="1"/>
            </p:cNvSpPr>
            <p:nvPr/>
          </p:nvSpPr>
          <p:spPr bwMode="auto">
            <a:xfrm>
              <a:off x="908" y="2598"/>
              <a:ext cx="500" cy="237"/>
            </a:xfrm>
            <a:prstGeom prst="rect">
              <a:avLst/>
            </a:prstGeom>
            <a:solidFill>
              <a:srgbClr val="DDDDDD"/>
            </a:solidFill>
            <a:ln w="9525"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000000"/>
                  </a:solidFill>
                  <a:latin typeface="Verdana" panose="020B0604030504040204" pitchFamily="34" charset="0"/>
                  <a:ea typeface="仿宋_GB2312" pitchFamily="49" charset="-122"/>
                </a:rPr>
                <a:t>本体</a:t>
              </a:r>
            </a:p>
          </p:txBody>
        </p:sp>
        <p:sp>
          <p:nvSpPr>
            <p:cNvPr id="270362" name="Text Box 24"/>
            <p:cNvSpPr txBox="1">
              <a:spLocks noChangeArrowheads="1"/>
            </p:cNvSpPr>
            <p:nvPr/>
          </p:nvSpPr>
          <p:spPr bwMode="auto">
            <a:xfrm>
              <a:off x="2406" y="2336"/>
              <a:ext cx="702" cy="237"/>
            </a:xfrm>
            <a:prstGeom prst="rect">
              <a:avLst/>
            </a:prstGeom>
            <a:solidFill>
              <a:srgbClr val="DDDDDD"/>
            </a:solidFill>
            <a:ln w="9525"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000000"/>
                  </a:solidFill>
                  <a:latin typeface="Verdana" panose="020B0604030504040204" pitchFamily="34" charset="0"/>
                  <a:ea typeface="仿宋_GB2312" pitchFamily="49" charset="-122"/>
                </a:rPr>
                <a:t>语义单元</a:t>
              </a:r>
            </a:p>
          </p:txBody>
        </p:sp>
        <p:sp>
          <p:nvSpPr>
            <p:cNvPr id="270363" name="Text Box 25"/>
            <p:cNvSpPr txBox="1">
              <a:spLocks noChangeArrowheads="1"/>
            </p:cNvSpPr>
            <p:nvPr/>
          </p:nvSpPr>
          <p:spPr bwMode="auto">
            <a:xfrm>
              <a:off x="2542" y="2608"/>
              <a:ext cx="557" cy="237"/>
            </a:xfrm>
            <a:prstGeom prst="rect">
              <a:avLst/>
            </a:prstGeom>
            <a:solidFill>
              <a:srgbClr val="DDDDDD"/>
            </a:solidFill>
            <a:ln w="9525"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000000"/>
                  </a:solidFill>
                  <a:latin typeface="Verdana" panose="020B0604030504040204" pitchFamily="34" charset="0"/>
                  <a:ea typeface="仿宋_GB2312" pitchFamily="49" charset="-122"/>
                </a:rPr>
                <a:t>语义网</a:t>
              </a:r>
            </a:p>
          </p:txBody>
        </p:sp>
        <p:sp>
          <p:nvSpPr>
            <p:cNvPr id="270364" name="Text Box 37"/>
            <p:cNvSpPr txBox="1">
              <a:spLocks noChangeArrowheads="1"/>
            </p:cNvSpPr>
            <p:nvPr/>
          </p:nvSpPr>
          <p:spPr bwMode="auto">
            <a:xfrm>
              <a:off x="3231" y="2619"/>
              <a:ext cx="454" cy="237"/>
            </a:xfrm>
            <a:prstGeom prst="rect">
              <a:avLst/>
            </a:prstGeom>
            <a:solidFill>
              <a:srgbClr val="969696"/>
            </a:solidFill>
            <a:ln w="9525"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000000"/>
                  </a:solidFill>
                  <a:latin typeface="仿宋_GB2312" pitchFamily="49" charset="-122"/>
                  <a:ea typeface="仿宋_GB2312" pitchFamily="49" charset="-122"/>
                </a:rPr>
                <a:t>目录</a:t>
              </a:r>
            </a:p>
          </p:txBody>
        </p:sp>
        <p:sp>
          <p:nvSpPr>
            <p:cNvPr id="270365" name="Text Box 38"/>
            <p:cNvSpPr txBox="1">
              <a:spLocks noChangeArrowheads="1"/>
            </p:cNvSpPr>
            <p:nvPr/>
          </p:nvSpPr>
          <p:spPr bwMode="auto">
            <a:xfrm>
              <a:off x="3730" y="2619"/>
              <a:ext cx="557" cy="237"/>
            </a:xfrm>
            <a:prstGeom prst="rect">
              <a:avLst/>
            </a:prstGeom>
            <a:solidFill>
              <a:srgbClr val="969696"/>
            </a:solidFill>
            <a:ln w="9525"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000000"/>
                  </a:solidFill>
                  <a:latin typeface="仿宋_GB2312" pitchFamily="49" charset="-122"/>
                  <a:ea typeface="仿宋_GB2312" pitchFamily="49" charset="-122"/>
                </a:rPr>
                <a:t>元数据</a:t>
              </a:r>
            </a:p>
          </p:txBody>
        </p:sp>
        <p:sp>
          <p:nvSpPr>
            <p:cNvPr id="270366" name="Text Box 39"/>
            <p:cNvSpPr txBox="1">
              <a:spLocks noChangeArrowheads="1"/>
            </p:cNvSpPr>
            <p:nvPr/>
          </p:nvSpPr>
          <p:spPr bwMode="auto">
            <a:xfrm>
              <a:off x="3516" y="2347"/>
              <a:ext cx="771" cy="237"/>
            </a:xfrm>
            <a:prstGeom prst="rect">
              <a:avLst/>
            </a:prstGeom>
            <a:solidFill>
              <a:srgbClr val="969696"/>
            </a:solidFill>
            <a:ln w="9525"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solidFill>
                    <a:srgbClr val="000000"/>
                  </a:solidFill>
                  <a:latin typeface="仿宋_GB2312" pitchFamily="49" charset="-122"/>
                  <a:ea typeface="仿宋_GB2312" pitchFamily="49" charset="-122"/>
                </a:rPr>
                <a:t>OCR</a:t>
              </a:r>
              <a:r>
                <a:rPr lang="zh-CN" altLang="en-US" b="1">
                  <a:solidFill>
                    <a:srgbClr val="000000"/>
                  </a:solidFill>
                  <a:latin typeface="仿宋_GB2312" pitchFamily="49" charset="-122"/>
                  <a:ea typeface="仿宋_GB2312" pitchFamily="49" charset="-122"/>
                </a:rPr>
                <a:t>文本</a:t>
              </a:r>
            </a:p>
          </p:txBody>
        </p:sp>
      </p:grpSp>
      <p:sp>
        <p:nvSpPr>
          <p:cNvPr id="243753" name="Rectangle 41"/>
          <p:cNvSpPr>
            <a:spLocks noChangeArrowheads="1"/>
          </p:cNvSpPr>
          <p:nvPr/>
        </p:nvSpPr>
        <p:spPr bwMode="auto">
          <a:xfrm>
            <a:off x="6010275" y="4073525"/>
            <a:ext cx="3024188" cy="650875"/>
          </a:xfrm>
          <a:prstGeom prst="rect">
            <a:avLst/>
          </a:prstGeom>
          <a:solidFill>
            <a:srgbClr val="CCFF99"/>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chemeClr val="hlink"/>
                </a:solidFill>
                <a:latin typeface="黑体" panose="02010609060101010101" pitchFamily="49" charset="-122"/>
                <a:ea typeface="黑体" panose="02010609060101010101" pitchFamily="49" charset="-122"/>
              </a:rPr>
              <a:t>海量跨媒体信息的知识管理 </a:t>
            </a:r>
          </a:p>
          <a:p>
            <a:pPr eaLnBrk="1" hangingPunct="1"/>
            <a:r>
              <a:rPr lang="zh-CN" altLang="en-US" b="1">
                <a:solidFill>
                  <a:schemeClr val="hlink"/>
                </a:solidFill>
                <a:latin typeface="黑体" panose="02010609060101010101" pitchFamily="49" charset="-122"/>
                <a:ea typeface="黑体" panose="02010609060101010101" pitchFamily="49" charset="-122"/>
              </a:rPr>
              <a:t>跨媒体智能搜索与推理</a:t>
            </a:r>
          </a:p>
        </p:txBody>
      </p:sp>
      <p:sp>
        <p:nvSpPr>
          <p:cNvPr id="243754" name="Rectangle 42"/>
          <p:cNvSpPr>
            <a:spLocks noChangeArrowheads="1"/>
          </p:cNvSpPr>
          <p:nvPr/>
        </p:nvSpPr>
        <p:spPr bwMode="auto">
          <a:xfrm>
            <a:off x="6227763" y="2897188"/>
            <a:ext cx="2808287" cy="925512"/>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chemeClr val="hlink"/>
                </a:solidFill>
                <a:ea typeface="黑体" panose="02010609060101010101" pitchFamily="49" charset="-122"/>
              </a:rPr>
              <a:t>主动</a:t>
            </a:r>
            <a:r>
              <a:rPr lang="en-US" altLang="zh-CN" b="1">
                <a:solidFill>
                  <a:schemeClr val="hlink"/>
                </a:solidFill>
                <a:ea typeface="黑体" panose="02010609060101010101" pitchFamily="49" charset="-122"/>
              </a:rPr>
              <a:t>/</a:t>
            </a:r>
            <a:r>
              <a:rPr lang="zh-CN" altLang="en-US" b="1">
                <a:solidFill>
                  <a:schemeClr val="hlink"/>
                </a:solidFill>
                <a:ea typeface="黑体" panose="02010609060101010101" pitchFamily="49" charset="-122"/>
              </a:rPr>
              <a:t>个性化信息服务技术</a:t>
            </a:r>
          </a:p>
          <a:p>
            <a:pPr eaLnBrk="1" hangingPunct="1"/>
            <a:r>
              <a:rPr lang="zh-CN" altLang="en-US" b="1">
                <a:solidFill>
                  <a:schemeClr val="hlink"/>
                </a:solidFill>
                <a:ea typeface="黑体" panose="02010609060101010101" pitchFamily="49" charset="-122"/>
              </a:rPr>
              <a:t>多语言自动翻译</a:t>
            </a:r>
          </a:p>
          <a:p>
            <a:pPr eaLnBrk="1" hangingPunct="1"/>
            <a:r>
              <a:rPr lang="zh-CN" altLang="en-US" b="1">
                <a:solidFill>
                  <a:schemeClr val="hlink"/>
                </a:solidFill>
                <a:ea typeface="黑体" panose="02010609060101010101" pitchFamily="49" charset="-122"/>
              </a:rPr>
              <a:t>沉浸式跨媒体阅读平台</a:t>
            </a:r>
          </a:p>
        </p:txBody>
      </p:sp>
      <p:grpSp>
        <p:nvGrpSpPr>
          <p:cNvPr id="6" name="Group 56"/>
          <p:cNvGrpSpPr>
            <a:grpSpLocks/>
          </p:cNvGrpSpPr>
          <p:nvPr/>
        </p:nvGrpSpPr>
        <p:grpSpPr bwMode="auto">
          <a:xfrm>
            <a:off x="322263" y="2312988"/>
            <a:ext cx="6769100" cy="528637"/>
            <a:chOff x="113" y="1502"/>
            <a:chExt cx="4264" cy="333"/>
          </a:xfrm>
        </p:grpSpPr>
        <p:sp>
          <p:nvSpPr>
            <p:cNvPr id="270370" name="Text Box 33"/>
            <p:cNvSpPr txBox="1">
              <a:spLocks noChangeArrowheads="1"/>
            </p:cNvSpPr>
            <p:nvPr/>
          </p:nvSpPr>
          <p:spPr bwMode="auto">
            <a:xfrm>
              <a:off x="113" y="1502"/>
              <a:ext cx="4264" cy="333"/>
            </a:xfrm>
            <a:prstGeom prst="rect">
              <a:avLst/>
            </a:prstGeom>
            <a:solidFill>
              <a:srgbClr val="DDDDDD"/>
            </a:solidFill>
            <a:ln w="9525"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000000"/>
                  </a:solidFill>
                  <a:ea typeface="黑体" panose="02010609060101010101" pitchFamily="49" charset="-122"/>
                </a:rPr>
                <a:t>应用</a:t>
              </a:r>
              <a:r>
                <a:rPr lang="en-US" altLang="zh-CN" sz="2800" b="1">
                  <a:solidFill>
                    <a:srgbClr val="000000"/>
                  </a:solidFill>
                  <a:ea typeface="黑体" panose="02010609060101010101" pitchFamily="49" charset="-122"/>
                </a:rPr>
                <a:t>/</a:t>
              </a:r>
              <a:r>
                <a:rPr lang="zh-CN" altLang="en-US" sz="2800" b="1">
                  <a:solidFill>
                    <a:srgbClr val="000000"/>
                  </a:solidFill>
                  <a:ea typeface="黑体" panose="02010609060101010101" pitchFamily="49" charset="-122"/>
                </a:rPr>
                <a:t>服务层</a:t>
              </a:r>
            </a:p>
          </p:txBody>
        </p:sp>
        <p:sp>
          <p:nvSpPr>
            <p:cNvPr id="270371" name="Text Box 34"/>
            <p:cNvSpPr txBox="1">
              <a:spLocks noChangeArrowheads="1"/>
            </p:cNvSpPr>
            <p:nvPr/>
          </p:nvSpPr>
          <p:spPr bwMode="auto">
            <a:xfrm>
              <a:off x="3132" y="1558"/>
              <a:ext cx="837" cy="239"/>
            </a:xfrm>
            <a:prstGeom prst="rect">
              <a:avLst/>
            </a:prstGeom>
            <a:solidFill>
              <a:srgbClr val="FFFFFF"/>
            </a:solidFill>
            <a:ln w="12700"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000000"/>
                  </a:solidFill>
                  <a:latin typeface="Verdana" panose="020B0604030504040204" pitchFamily="34" charset="0"/>
                  <a:ea typeface="仿宋_GB2312" pitchFamily="49" charset="-122"/>
                </a:rPr>
                <a:t>特色服务</a:t>
              </a:r>
            </a:p>
          </p:txBody>
        </p:sp>
        <p:sp>
          <p:nvSpPr>
            <p:cNvPr id="270372" name="Text Box 36"/>
            <p:cNvSpPr txBox="1">
              <a:spLocks noChangeArrowheads="1"/>
            </p:cNvSpPr>
            <p:nvPr/>
          </p:nvSpPr>
          <p:spPr bwMode="auto">
            <a:xfrm>
              <a:off x="1499" y="1563"/>
              <a:ext cx="745" cy="239"/>
            </a:xfrm>
            <a:prstGeom prst="rect">
              <a:avLst/>
            </a:prstGeom>
            <a:solidFill>
              <a:srgbClr val="FFFFFF"/>
            </a:solidFill>
            <a:ln w="12700"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000000"/>
                  </a:solidFill>
                  <a:latin typeface="Verdana" panose="020B0604030504040204" pitchFamily="34" charset="0"/>
                  <a:ea typeface="仿宋_GB2312" pitchFamily="49" charset="-122"/>
                </a:rPr>
                <a:t>普通服务</a:t>
              </a:r>
            </a:p>
          </p:txBody>
        </p:sp>
        <p:sp>
          <p:nvSpPr>
            <p:cNvPr id="270373" name="Text Box 52"/>
            <p:cNvSpPr txBox="1">
              <a:spLocks noChangeArrowheads="1"/>
            </p:cNvSpPr>
            <p:nvPr/>
          </p:nvSpPr>
          <p:spPr bwMode="auto">
            <a:xfrm>
              <a:off x="2316" y="1558"/>
              <a:ext cx="745" cy="239"/>
            </a:xfrm>
            <a:prstGeom prst="rect">
              <a:avLst/>
            </a:prstGeom>
            <a:solidFill>
              <a:srgbClr val="FFFFFF"/>
            </a:solidFill>
            <a:ln w="12700"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000000"/>
                  </a:solidFill>
                  <a:latin typeface="Verdana" panose="020B0604030504040204" pitchFamily="34" charset="0"/>
                  <a:ea typeface="仿宋_GB2312" pitchFamily="49" charset="-122"/>
                </a:rPr>
                <a:t>其他服务</a:t>
              </a:r>
            </a:p>
          </p:txBody>
        </p:sp>
      </p:grpSp>
      <p:sp>
        <p:nvSpPr>
          <p:cNvPr id="243755" name="Rectangle 43"/>
          <p:cNvSpPr>
            <a:spLocks noChangeArrowheads="1"/>
          </p:cNvSpPr>
          <p:nvPr/>
        </p:nvSpPr>
        <p:spPr bwMode="auto">
          <a:xfrm>
            <a:off x="6226175" y="1651000"/>
            <a:ext cx="2809875" cy="1200150"/>
          </a:xfrm>
          <a:prstGeom prst="rect">
            <a:avLst/>
          </a:prstGeom>
          <a:solidFill>
            <a:srgbClr val="FFFFFF"/>
          </a:solidFill>
          <a:ln w="9525"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chemeClr val="hlink"/>
                </a:solidFill>
                <a:ea typeface="黑体" panose="02010609060101010101" pitchFamily="49" charset="-122"/>
              </a:rPr>
              <a:t> 中国书画系统</a:t>
            </a:r>
          </a:p>
          <a:p>
            <a:pPr eaLnBrk="1" hangingPunct="1"/>
            <a:r>
              <a:rPr lang="zh-CN" altLang="en-US" b="1">
                <a:solidFill>
                  <a:schemeClr val="hlink"/>
                </a:solidFill>
                <a:ea typeface="黑体" panose="02010609060101010101" pitchFamily="49" charset="-122"/>
              </a:rPr>
              <a:t> 中国文学史信息系统</a:t>
            </a:r>
          </a:p>
          <a:p>
            <a:pPr eaLnBrk="1" hangingPunct="1"/>
            <a:r>
              <a:rPr lang="zh-CN" altLang="en-US" b="1">
                <a:solidFill>
                  <a:schemeClr val="hlink"/>
                </a:solidFill>
                <a:ea typeface="黑体" panose="02010609060101010101" pitchFamily="49" charset="-122"/>
              </a:rPr>
              <a:t> 中医药信息服务系统</a:t>
            </a:r>
          </a:p>
          <a:p>
            <a:pPr eaLnBrk="1" hangingPunct="1"/>
            <a:r>
              <a:rPr lang="zh-CN" altLang="en-US" b="1">
                <a:solidFill>
                  <a:schemeClr val="hlink"/>
                </a:solidFill>
                <a:ea typeface="黑体" panose="02010609060101010101" pitchFamily="49" charset="-122"/>
              </a:rPr>
              <a:t> 疾病资源数字化信息系统</a:t>
            </a:r>
          </a:p>
        </p:txBody>
      </p:sp>
      <p:sp>
        <p:nvSpPr>
          <p:cNvPr id="243766" name="Rectangle 54"/>
          <p:cNvSpPr>
            <a:spLocks noChangeArrowheads="1"/>
          </p:cNvSpPr>
          <p:nvPr/>
        </p:nvSpPr>
        <p:spPr bwMode="auto">
          <a:xfrm>
            <a:off x="1835150" y="1628775"/>
            <a:ext cx="1223963" cy="650875"/>
          </a:xfrm>
          <a:prstGeom prst="rect">
            <a:avLst/>
          </a:prstGeom>
          <a:solidFill>
            <a:srgbClr val="FFFFFF"/>
          </a:solidFill>
          <a:ln w="9525"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chemeClr val="hlink"/>
                </a:solidFill>
                <a:ea typeface="黑体" panose="02010609060101010101" pitchFamily="49" charset="-122"/>
              </a:rPr>
              <a:t>资源检索</a:t>
            </a:r>
          </a:p>
          <a:p>
            <a:pPr eaLnBrk="1" hangingPunct="1"/>
            <a:r>
              <a:rPr lang="zh-CN" altLang="en-US" b="1">
                <a:solidFill>
                  <a:schemeClr val="hlink"/>
                </a:solidFill>
                <a:ea typeface="黑体" panose="02010609060101010101" pitchFamily="49" charset="-122"/>
              </a:rPr>
              <a:t>资源查阅</a:t>
            </a:r>
            <a:r>
              <a:rPr lang="zh-CN" altLang="en-US"/>
              <a:t> </a:t>
            </a:r>
          </a:p>
        </p:txBody>
      </p:sp>
      <p:sp>
        <p:nvSpPr>
          <p:cNvPr id="243767" name="Rectangle 55"/>
          <p:cNvSpPr>
            <a:spLocks noChangeArrowheads="1"/>
          </p:cNvSpPr>
          <p:nvPr/>
        </p:nvSpPr>
        <p:spPr bwMode="auto">
          <a:xfrm>
            <a:off x="3203575" y="1916113"/>
            <a:ext cx="1727200" cy="376237"/>
          </a:xfrm>
          <a:prstGeom prst="rect">
            <a:avLst/>
          </a:prstGeom>
          <a:solidFill>
            <a:srgbClr val="FFFFFF"/>
          </a:solidFill>
          <a:ln w="9525" algn="ctr">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chemeClr val="hlink"/>
                </a:solidFill>
                <a:latin typeface="黑体" panose="02010609060101010101" pitchFamily="49" charset="-122"/>
                <a:ea typeface="黑体" panose="02010609060101010101" pitchFamily="49" charset="-122"/>
              </a:rPr>
              <a:t>资源流转</a:t>
            </a:r>
            <a:r>
              <a:rPr lang="en-US" altLang="zh-CN" b="1">
                <a:solidFill>
                  <a:schemeClr val="hlink"/>
                </a:solidFill>
                <a:latin typeface="黑体" panose="02010609060101010101" pitchFamily="49" charset="-122"/>
                <a:ea typeface="黑体" panose="02010609060101010101" pitchFamily="49" charset="-122"/>
              </a:rPr>
              <a:t>/</a:t>
            </a:r>
            <a:r>
              <a:rPr lang="zh-CN" altLang="en-US" b="1">
                <a:solidFill>
                  <a:schemeClr val="hlink"/>
                </a:solidFill>
                <a:latin typeface="黑体" panose="02010609060101010101" pitchFamily="49" charset="-122"/>
                <a:ea typeface="黑体" panose="02010609060101010101" pitchFamily="49" charset="-122"/>
              </a:rPr>
              <a:t>管理</a:t>
            </a:r>
          </a:p>
        </p:txBody>
      </p:sp>
      <p:sp>
        <p:nvSpPr>
          <p:cNvPr id="270377" name="Text Box 69"/>
          <p:cNvSpPr txBox="1">
            <a:spLocks noChangeArrowheads="1"/>
          </p:cNvSpPr>
          <p:nvPr/>
        </p:nvSpPr>
        <p:spPr bwMode="auto">
          <a:xfrm>
            <a:off x="336550" y="5589588"/>
            <a:ext cx="6769100" cy="855662"/>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sz="800" b="1">
              <a:ea typeface="黑体" panose="02010609060101010101" pitchFamily="49" charset="-122"/>
            </a:endParaRPr>
          </a:p>
          <a:p>
            <a:pPr eaLnBrk="1" hangingPunct="1"/>
            <a:r>
              <a:rPr lang="zh-CN" altLang="en-US" sz="2800" b="1">
                <a:solidFill>
                  <a:srgbClr val="000000"/>
                </a:solidFill>
                <a:ea typeface="黑体" panose="02010609060101010101" pitchFamily="49" charset="-122"/>
              </a:rPr>
              <a:t>基础层</a:t>
            </a:r>
          </a:p>
          <a:p>
            <a:pPr eaLnBrk="1" hangingPunct="1">
              <a:spcBef>
                <a:spcPct val="50000"/>
              </a:spcBef>
            </a:pPr>
            <a:endParaRPr lang="zh-CN" altLang="en-US" sz="900" b="1">
              <a:solidFill>
                <a:srgbClr val="000000"/>
              </a:solidFill>
              <a:ea typeface="黑体" panose="02010609060101010101" pitchFamily="49" charset="-122"/>
            </a:endParaRPr>
          </a:p>
        </p:txBody>
      </p:sp>
      <p:sp>
        <p:nvSpPr>
          <p:cNvPr id="270378" name="Rectangle 85"/>
          <p:cNvSpPr>
            <a:spLocks noChangeArrowheads="1"/>
          </p:cNvSpPr>
          <p:nvPr/>
        </p:nvSpPr>
        <p:spPr bwMode="auto">
          <a:xfrm>
            <a:off x="4356100" y="5870575"/>
            <a:ext cx="863600" cy="366713"/>
          </a:xfrm>
          <a:prstGeom prst="rect">
            <a:avLst/>
          </a:prstGeom>
          <a:solidFill>
            <a:srgbClr val="99CC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000000"/>
                </a:solidFill>
                <a:latin typeface="仿宋_GB2312" pitchFamily="49" charset="-122"/>
                <a:ea typeface="仿宋_GB2312" pitchFamily="49" charset="-122"/>
              </a:rPr>
              <a:t>网络</a:t>
            </a:r>
          </a:p>
        </p:txBody>
      </p:sp>
      <p:sp>
        <p:nvSpPr>
          <p:cNvPr id="270379" name="Rectangle 86"/>
          <p:cNvSpPr>
            <a:spLocks noChangeArrowheads="1"/>
          </p:cNvSpPr>
          <p:nvPr/>
        </p:nvSpPr>
        <p:spPr bwMode="auto">
          <a:xfrm>
            <a:off x="6011863" y="5876925"/>
            <a:ext cx="935037" cy="366713"/>
          </a:xfrm>
          <a:prstGeom prst="rect">
            <a:avLst/>
          </a:prstGeom>
          <a:solidFill>
            <a:srgbClr val="99CC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000000"/>
                </a:solidFill>
                <a:latin typeface="仿宋_GB2312" pitchFamily="49" charset="-122"/>
                <a:ea typeface="仿宋_GB2312" pitchFamily="49" charset="-122"/>
              </a:rPr>
              <a:t>存储器</a:t>
            </a:r>
          </a:p>
        </p:txBody>
      </p:sp>
      <p:sp>
        <p:nvSpPr>
          <p:cNvPr id="243762" name="Text Box 50"/>
          <p:cNvSpPr txBox="1">
            <a:spLocks noChangeArrowheads="1"/>
          </p:cNvSpPr>
          <p:nvPr/>
        </p:nvSpPr>
        <p:spPr bwMode="auto">
          <a:xfrm>
            <a:off x="192088" y="2901950"/>
            <a:ext cx="468312" cy="3190875"/>
          </a:xfrm>
          <a:prstGeom prst="rect">
            <a:avLst/>
          </a:prstGeom>
          <a:solidFill>
            <a:srgbClr val="BAE8D1"/>
          </a:solidFill>
          <a:ln w="9525">
            <a:solidFill>
              <a:schemeClr val="tx1"/>
            </a:solidFill>
            <a:miter lim="800000"/>
            <a:headEnd/>
            <a:tailEnd/>
          </a:ln>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chemeClr val="hlink"/>
                </a:solidFill>
                <a:latin typeface="黑体" panose="02010609060101010101" pitchFamily="49" charset="-122"/>
                <a:ea typeface="黑体" panose="02010609060101010101" pitchFamily="49" charset="-122"/>
              </a:rPr>
              <a:t>    数字图书馆标准与规范 </a:t>
            </a:r>
          </a:p>
        </p:txBody>
      </p:sp>
      <p:pic>
        <p:nvPicPr>
          <p:cNvPr id="27038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775" y="5661025"/>
            <a:ext cx="8636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38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2900" y="5661025"/>
            <a:ext cx="6477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38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0688" y="5613400"/>
            <a:ext cx="647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38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6775" y="6021388"/>
            <a:ext cx="863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385" name="Rectangle 84"/>
          <p:cNvSpPr>
            <a:spLocks noChangeArrowheads="1"/>
          </p:cNvSpPr>
          <p:nvPr/>
        </p:nvSpPr>
        <p:spPr bwMode="auto">
          <a:xfrm>
            <a:off x="2266950" y="5876925"/>
            <a:ext cx="936625" cy="366713"/>
          </a:xfrm>
          <a:prstGeom prst="rect">
            <a:avLst/>
          </a:prstGeom>
          <a:solidFill>
            <a:srgbClr val="99CC00"/>
          </a:solidFill>
          <a:ln>
            <a:noFill/>
          </a:ln>
          <a:extLs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000000"/>
                </a:solidFill>
                <a:latin typeface="仿宋_GB2312" pitchFamily="49" charset="-122"/>
                <a:ea typeface="仿宋_GB2312" pitchFamily="49" charset="-122"/>
              </a:rPr>
              <a:t>服务器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43752"/>
                                        </p:tgtEl>
                                        <p:attrNameLst>
                                          <p:attrName>style.visibility</p:attrName>
                                        </p:attrNameLst>
                                      </p:cBhvr>
                                      <p:to>
                                        <p:strVal val="visible"/>
                                      </p:to>
                                    </p:set>
                                    <p:anim calcmode="lin" valueType="num">
                                      <p:cBhvr additive="base">
                                        <p:cTn id="27" dur="500" fill="hold"/>
                                        <p:tgtEl>
                                          <p:spTgt spid="243752"/>
                                        </p:tgtEl>
                                        <p:attrNameLst>
                                          <p:attrName>ppt_x</p:attrName>
                                        </p:attrNameLst>
                                      </p:cBhvr>
                                      <p:tavLst>
                                        <p:tav tm="0">
                                          <p:val>
                                            <p:strVal val="1+#ppt_w/2"/>
                                          </p:val>
                                        </p:tav>
                                        <p:tav tm="100000">
                                          <p:val>
                                            <p:strVal val="#ppt_x"/>
                                          </p:val>
                                        </p:tav>
                                      </p:tavLst>
                                    </p:anim>
                                    <p:anim calcmode="lin" valueType="num">
                                      <p:cBhvr additive="base">
                                        <p:cTn id="28" dur="500" fill="hold"/>
                                        <p:tgtEl>
                                          <p:spTgt spid="243752"/>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43753"/>
                                        </p:tgtEl>
                                        <p:attrNameLst>
                                          <p:attrName>style.visibility</p:attrName>
                                        </p:attrNameLst>
                                      </p:cBhvr>
                                      <p:to>
                                        <p:strVal val="visible"/>
                                      </p:to>
                                    </p:set>
                                    <p:anim calcmode="lin" valueType="num">
                                      <p:cBhvr additive="base">
                                        <p:cTn id="33" dur="500" fill="hold"/>
                                        <p:tgtEl>
                                          <p:spTgt spid="243753"/>
                                        </p:tgtEl>
                                        <p:attrNameLst>
                                          <p:attrName>ppt_x</p:attrName>
                                        </p:attrNameLst>
                                      </p:cBhvr>
                                      <p:tavLst>
                                        <p:tav tm="0">
                                          <p:val>
                                            <p:strVal val="1+#ppt_w/2"/>
                                          </p:val>
                                        </p:tav>
                                        <p:tav tm="100000">
                                          <p:val>
                                            <p:strVal val="#ppt_x"/>
                                          </p:val>
                                        </p:tav>
                                      </p:tavLst>
                                    </p:anim>
                                    <p:anim calcmode="lin" valueType="num">
                                      <p:cBhvr additive="base">
                                        <p:cTn id="34" dur="500" fill="hold"/>
                                        <p:tgtEl>
                                          <p:spTgt spid="243753"/>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43754"/>
                                        </p:tgtEl>
                                        <p:attrNameLst>
                                          <p:attrName>style.visibility</p:attrName>
                                        </p:attrNameLst>
                                      </p:cBhvr>
                                      <p:to>
                                        <p:strVal val="visible"/>
                                      </p:to>
                                    </p:set>
                                    <p:anim calcmode="lin" valueType="num">
                                      <p:cBhvr additive="base">
                                        <p:cTn id="39" dur="500" fill="hold"/>
                                        <p:tgtEl>
                                          <p:spTgt spid="243754"/>
                                        </p:tgtEl>
                                        <p:attrNameLst>
                                          <p:attrName>ppt_x</p:attrName>
                                        </p:attrNameLst>
                                      </p:cBhvr>
                                      <p:tavLst>
                                        <p:tav tm="0">
                                          <p:val>
                                            <p:strVal val="1+#ppt_w/2"/>
                                          </p:val>
                                        </p:tav>
                                        <p:tav tm="100000">
                                          <p:val>
                                            <p:strVal val="#ppt_x"/>
                                          </p:val>
                                        </p:tav>
                                      </p:tavLst>
                                    </p:anim>
                                    <p:anim calcmode="lin" valueType="num">
                                      <p:cBhvr additive="base">
                                        <p:cTn id="40" dur="500" fill="hold"/>
                                        <p:tgtEl>
                                          <p:spTgt spid="243754"/>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43766"/>
                                        </p:tgtEl>
                                        <p:attrNameLst>
                                          <p:attrName>style.visibility</p:attrName>
                                        </p:attrNameLst>
                                      </p:cBhvr>
                                      <p:to>
                                        <p:strVal val="visible"/>
                                      </p:to>
                                    </p:set>
                                    <p:anim calcmode="lin" valueType="num">
                                      <p:cBhvr additive="base">
                                        <p:cTn id="45" dur="500" fill="hold"/>
                                        <p:tgtEl>
                                          <p:spTgt spid="243766"/>
                                        </p:tgtEl>
                                        <p:attrNameLst>
                                          <p:attrName>ppt_x</p:attrName>
                                        </p:attrNameLst>
                                      </p:cBhvr>
                                      <p:tavLst>
                                        <p:tav tm="0">
                                          <p:val>
                                            <p:strVal val="1+#ppt_w/2"/>
                                          </p:val>
                                        </p:tav>
                                        <p:tav tm="100000">
                                          <p:val>
                                            <p:strVal val="#ppt_x"/>
                                          </p:val>
                                        </p:tav>
                                      </p:tavLst>
                                    </p:anim>
                                    <p:anim calcmode="lin" valueType="num">
                                      <p:cBhvr additive="base">
                                        <p:cTn id="46" dur="500" fill="hold"/>
                                        <p:tgtEl>
                                          <p:spTgt spid="243766"/>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243767"/>
                                        </p:tgtEl>
                                        <p:attrNameLst>
                                          <p:attrName>style.visibility</p:attrName>
                                        </p:attrNameLst>
                                      </p:cBhvr>
                                      <p:to>
                                        <p:strVal val="visible"/>
                                      </p:to>
                                    </p:set>
                                    <p:anim calcmode="lin" valueType="num">
                                      <p:cBhvr additive="base">
                                        <p:cTn id="51" dur="500" fill="hold"/>
                                        <p:tgtEl>
                                          <p:spTgt spid="243767"/>
                                        </p:tgtEl>
                                        <p:attrNameLst>
                                          <p:attrName>ppt_x</p:attrName>
                                        </p:attrNameLst>
                                      </p:cBhvr>
                                      <p:tavLst>
                                        <p:tav tm="0">
                                          <p:val>
                                            <p:strVal val="1+#ppt_w/2"/>
                                          </p:val>
                                        </p:tav>
                                        <p:tav tm="100000">
                                          <p:val>
                                            <p:strVal val="#ppt_x"/>
                                          </p:val>
                                        </p:tav>
                                      </p:tavLst>
                                    </p:anim>
                                    <p:anim calcmode="lin" valueType="num">
                                      <p:cBhvr additive="base">
                                        <p:cTn id="52" dur="500" fill="hold"/>
                                        <p:tgtEl>
                                          <p:spTgt spid="243767"/>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243755"/>
                                        </p:tgtEl>
                                        <p:attrNameLst>
                                          <p:attrName>style.visibility</p:attrName>
                                        </p:attrNameLst>
                                      </p:cBhvr>
                                      <p:to>
                                        <p:strVal val="visible"/>
                                      </p:to>
                                    </p:set>
                                    <p:anim calcmode="lin" valueType="num">
                                      <p:cBhvr additive="base">
                                        <p:cTn id="57" dur="500" fill="hold"/>
                                        <p:tgtEl>
                                          <p:spTgt spid="243755"/>
                                        </p:tgtEl>
                                        <p:attrNameLst>
                                          <p:attrName>ppt_x</p:attrName>
                                        </p:attrNameLst>
                                      </p:cBhvr>
                                      <p:tavLst>
                                        <p:tav tm="0">
                                          <p:val>
                                            <p:strVal val="1+#ppt_w/2"/>
                                          </p:val>
                                        </p:tav>
                                        <p:tav tm="100000">
                                          <p:val>
                                            <p:strVal val="#ppt_x"/>
                                          </p:val>
                                        </p:tav>
                                      </p:tavLst>
                                    </p:anim>
                                    <p:anim calcmode="lin" valueType="num">
                                      <p:cBhvr additive="base">
                                        <p:cTn id="58" dur="500" fill="hold"/>
                                        <p:tgtEl>
                                          <p:spTgt spid="243755"/>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43762"/>
                                        </p:tgtEl>
                                        <p:attrNameLst>
                                          <p:attrName>style.visibility</p:attrName>
                                        </p:attrNameLst>
                                      </p:cBhvr>
                                      <p:to>
                                        <p:strVal val="visible"/>
                                      </p:to>
                                    </p:set>
                                    <p:anim calcmode="lin" valueType="num">
                                      <p:cBhvr additive="base">
                                        <p:cTn id="63" dur="500" fill="hold"/>
                                        <p:tgtEl>
                                          <p:spTgt spid="243762"/>
                                        </p:tgtEl>
                                        <p:attrNameLst>
                                          <p:attrName>ppt_x</p:attrName>
                                        </p:attrNameLst>
                                      </p:cBhvr>
                                      <p:tavLst>
                                        <p:tav tm="0">
                                          <p:val>
                                            <p:strVal val="#ppt_x"/>
                                          </p:val>
                                        </p:tav>
                                        <p:tav tm="100000">
                                          <p:val>
                                            <p:strVal val="#ppt_x"/>
                                          </p:val>
                                        </p:tav>
                                      </p:tavLst>
                                    </p:anim>
                                    <p:anim calcmode="lin" valueType="num">
                                      <p:cBhvr additive="base">
                                        <p:cTn id="64" dur="500" fill="hold"/>
                                        <p:tgtEl>
                                          <p:spTgt spid="2437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52" grpId="0" animBg="1"/>
      <p:bldP spid="243753" grpId="0" animBg="1"/>
      <p:bldP spid="243754" grpId="0" animBg="1"/>
      <p:bldP spid="243755" grpId="0" animBg="1"/>
      <p:bldP spid="243766" grpId="0" animBg="1"/>
      <p:bldP spid="243767" grpId="0" animBg="1"/>
      <p:bldP spid="24376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4" name="标题 1"/>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r>
              <a:rPr lang="zh-CN" altLang="en-US"/>
              <a:t>二期合作交流建设内容</a:t>
            </a:r>
          </a:p>
        </p:txBody>
      </p:sp>
      <p:sp>
        <p:nvSpPr>
          <p:cNvPr id="45059" name="内容占位符 2"/>
          <p:cNvSpPr>
            <a:spLocks/>
          </p:cNvSpPr>
          <p:nvPr/>
        </p:nvSpPr>
        <p:spPr bwMode="auto">
          <a:xfrm>
            <a:off x="457200" y="1600200"/>
            <a:ext cx="778668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r>
              <a:rPr lang="zh-CN" altLang="en-US"/>
              <a:t>扩大对外合作</a:t>
            </a:r>
          </a:p>
          <a:p>
            <a:pPr lvl="1"/>
            <a:r>
              <a:rPr lang="zh-CN" altLang="en-US"/>
              <a:t>聘用境外协调人员；</a:t>
            </a:r>
          </a:p>
          <a:p>
            <a:pPr lvl="1"/>
            <a:r>
              <a:rPr lang="zh-CN" altLang="en-US"/>
              <a:t>引进建设</a:t>
            </a:r>
            <a:r>
              <a:rPr lang="en-US" altLang="zh-CN"/>
              <a:t>20</a:t>
            </a:r>
            <a:r>
              <a:rPr lang="zh-CN" altLang="en-US"/>
              <a:t>万册外文资源；</a:t>
            </a:r>
          </a:p>
          <a:p>
            <a:pPr lvl="1"/>
            <a:r>
              <a:rPr lang="zh-CN" altLang="en-US"/>
              <a:t>与国际数字图书馆共建合作，共同制定、推广相关的国际技术标准和规范；</a:t>
            </a:r>
          </a:p>
          <a:p>
            <a:pPr lvl="1"/>
            <a:r>
              <a:rPr lang="zh-CN" altLang="en-US"/>
              <a:t>交流培训</a:t>
            </a:r>
          </a:p>
          <a:p>
            <a:pPr lvl="2"/>
            <a:r>
              <a:rPr lang="zh-CN" altLang="en-US"/>
              <a:t>境内培训</a:t>
            </a:r>
          </a:p>
          <a:p>
            <a:pPr lvl="2"/>
            <a:r>
              <a:rPr lang="zh-CN" altLang="en-US"/>
              <a:t>境外培训</a:t>
            </a:r>
          </a:p>
          <a:p>
            <a:pPr lvl="2"/>
            <a:r>
              <a:rPr lang="zh-CN" altLang="en-US"/>
              <a:t>国际会议与研讨</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p:cNvSpPr>
          <p:nvPr>
            <p:ph type="body" idx="1"/>
          </p:nvPr>
        </p:nvSpPr>
        <p:spPr>
          <a:xfrm>
            <a:off x="179388" y="1557338"/>
            <a:ext cx="4537075" cy="5300662"/>
          </a:xfrm>
        </p:spPr>
        <p:txBody>
          <a:bodyPr/>
          <a:lstStyle/>
          <a:p>
            <a:r>
              <a:rPr lang="en-US" altLang="zh-CN" sz="2800">
                <a:latin typeface="黑体" panose="02010609060101010101" pitchFamily="49" charset="-122"/>
                <a:ea typeface="黑体" panose="02010609060101010101" pitchFamily="49" charset="-122"/>
              </a:rPr>
              <a:t>2009</a:t>
            </a:r>
            <a:r>
              <a:rPr lang="zh-CN" altLang="en-US" sz="2800">
                <a:latin typeface="黑体" panose="02010609060101010101" pitchFamily="49" charset="-122"/>
                <a:ea typeface="黑体" panose="02010609060101010101" pitchFamily="49" charset="-122"/>
              </a:rPr>
              <a:t>年</a:t>
            </a:r>
            <a:r>
              <a:rPr lang="en-US" altLang="zh-CN" sz="2800">
                <a:latin typeface="黑体" panose="02010609060101010101" pitchFamily="49" charset="-122"/>
                <a:ea typeface="黑体" panose="02010609060101010101" pitchFamily="49" charset="-122"/>
              </a:rPr>
              <a:t>10</a:t>
            </a:r>
            <a:r>
              <a:rPr lang="zh-CN" altLang="en-US" sz="2800">
                <a:latin typeface="黑体" panose="02010609060101010101" pitchFamily="49" charset="-122"/>
                <a:ea typeface="黑体" panose="02010609060101010101" pitchFamily="49" charset="-122"/>
              </a:rPr>
              <a:t>月</a:t>
            </a:r>
            <a:r>
              <a:rPr lang="en-US" altLang="zh-CN" sz="2800">
                <a:latin typeface="黑体" panose="02010609060101010101" pitchFamily="49" charset="-122"/>
                <a:ea typeface="黑体" panose="02010609060101010101" pitchFamily="49" charset="-122"/>
              </a:rPr>
              <a:t>11</a:t>
            </a:r>
            <a:r>
              <a:rPr lang="zh-CN" altLang="en-US" sz="2800">
                <a:latin typeface="黑体" panose="02010609060101010101" pitchFamily="49" charset="-122"/>
                <a:ea typeface="黑体" panose="02010609060101010101" pitchFamily="49" charset="-122"/>
              </a:rPr>
              <a:t>日至</a:t>
            </a:r>
            <a:r>
              <a:rPr lang="en-US" altLang="zh-CN" sz="2800">
                <a:latin typeface="黑体" panose="02010609060101010101" pitchFamily="49" charset="-122"/>
                <a:ea typeface="黑体" panose="02010609060101010101" pitchFamily="49" charset="-122"/>
              </a:rPr>
              <a:t>21</a:t>
            </a:r>
            <a:r>
              <a:rPr lang="zh-CN" altLang="en-US" sz="2800">
                <a:latin typeface="黑体" panose="02010609060101010101" pitchFamily="49" charset="-122"/>
                <a:ea typeface="黑体" panose="02010609060101010101" pitchFamily="49" charset="-122"/>
              </a:rPr>
              <a:t>日，</a:t>
            </a:r>
            <a:r>
              <a:rPr lang="en-US" altLang="zh-CN" sz="2800">
                <a:latin typeface="黑体" panose="02010609060101010101" pitchFamily="49" charset="-122"/>
                <a:ea typeface="黑体" panose="02010609060101010101" pitchFamily="49" charset="-122"/>
              </a:rPr>
              <a:t>CADAL</a:t>
            </a:r>
            <a:r>
              <a:rPr lang="zh-CN" altLang="en-US" sz="2800">
                <a:latin typeface="黑体" panose="02010609060101010101" pitchFamily="49" charset="-122"/>
                <a:ea typeface="黑体" panose="02010609060101010101" pitchFamily="49" charset="-122"/>
              </a:rPr>
              <a:t>项目管理中心黄晨及副总工程师徐海燕赴美，就</a:t>
            </a:r>
            <a:r>
              <a:rPr lang="en-US" altLang="zh-CN" sz="2800">
                <a:latin typeface="黑体" panose="02010609060101010101" pitchFamily="49" charset="-122"/>
                <a:ea typeface="黑体" panose="02010609060101010101" pitchFamily="49" charset="-122"/>
              </a:rPr>
              <a:t>CADAL</a:t>
            </a:r>
            <a:r>
              <a:rPr lang="zh-CN" altLang="en-US" sz="2800">
                <a:latin typeface="黑体" panose="02010609060101010101" pitchFamily="49" charset="-122"/>
                <a:ea typeface="黑体" panose="02010609060101010101" pitchFamily="49" charset="-122"/>
              </a:rPr>
              <a:t>项目国际交流与合作事宜，访问哈佛燕京图书馆，</a:t>
            </a:r>
            <a:r>
              <a:rPr lang="en-US" altLang="zh-CN" sz="2800">
                <a:latin typeface="黑体" panose="02010609060101010101" pitchFamily="49" charset="-122"/>
                <a:ea typeface="黑体" panose="02010609060101010101" pitchFamily="49" charset="-122"/>
              </a:rPr>
              <a:t>UIUC</a:t>
            </a:r>
            <a:r>
              <a:rPr lang="zh-CN" altLang="en-US" sz="2800">
                <a:latin typeface="黑体" panose="02010609060101010101" pitchFamily="49" charset="-122"/>
                <a:ea typeface="黑体" panose="02010609060101010101" pitchFamily="49" charset="-122"/>
              </a:rPr>
              <a:t>图书馆与</a:t>
            </a:r>
            <a:r>
              <a:rPr lang="en-US" altLang="zh-CN" sz="2800">
                <a:latin typeface="黑体" panose="02010609060101010101" pitchFamily="49" charset="-122"/>
                <a:ea typeface="黑体" panose="02010609060101010101" pitchFamily="49" charset="-122"/>
              </a:rPr>
              <a:t>Internet Archive</a:t>
            </a:r>
            <a:r>
              <a:rPr lang="zh-CN" altLang="en-US" sz="2800">
                <a:latin typeface="黑体" panose="02010609060101010101" pitchFamily="49" charset="-122"/>
                <a:ea typeface="黑体" panose="02010609060101010101" pitchFamily="49" charset="-122"/>
              </a:rPr>
              <a:t>（</a:t>
            </a:r>
            <a:r>
              <a:rPr lang="en-US" altLang="zh-CN" sz="2800">
                <a:latin typeface="黑体" panose="02010609060101010101" pitchFamily="49" charset="-122"/>
                <a:ea typeface="黑体" panose="02010609060101010101" pitchFamily="49" charset="-122"/>
              </a:rPr>
              <a:t>IA</a:t>
            </a:r>
            <a:r>
              <a:rPr lang="zh-CN" altLang="en-US" sz="2800">
                <a:latin typeface="黑体" panose="02010609060101010101" pitchFamily="49" charset="-122"/>
                <a:ea typeface="黑体" panose="02010609060101010101" pitchFamily="49" charset="-122"/>
              </a:rPr>
              <a:t>），并参加了于旧金山举行的关于数字图书馆建设的两个会议。</a:t>
            </a:r>
            <a:endParaRPr lang="en-US" altLang="zh-CN" sz="2800">
              <a:latin typeface="黑体" panose="02010609060101010101" pitchFamily="49" charset="-122"/>
              <a:ea typeface="黑体" panose="02010609060101010101" pitchFamily="49" charset="-122"/>
            </a:endParaRPr>
          </a:p>
        </p:txBody>
      </p:sp>
      <p:sp>
        <p:nvSpPr>
          <p:cNvPr id="333827" name="Rectangle 3"/>
          <p:cNvSpPr>
            <a:spLocks/>
          </p:cNvSpPr>
          <p:nvPr/>
        </p:nvSpPr>
        <p:spPr bwMode="auto">
          <a:xfrm>
            <a:off x="673100" y="4905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r>
              <a:rPr lang="zh-CN" altLang="en-US" sz="4800">
                <a:latin typeface="黑体" panose="02010609060101010101" pitchFamily="49" charset="-122"/>
              </a:rPr>
              <a:t>对外合作与交流</a:t>
            </a:r>
          </a:p>
        </p:txBody>
      </p:sp>
      <p:pic>
        <p:nvPicPr>
          <p:cNvPr id="333828" name="Picture 4" descr="200910191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420938"/>
            <a:ext cx="4248150" cy="3186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p:cNvSpPr>
          <p:nvPr>
            <p:ph type="body" idx="1"/>
          </p:nvPr>
        </p:nvSpPr>
        <p:spPr>
          <a:xfrm>
            <a:off x="107950" y="2781300"/>
            <a:ext cx="4968875" cy="2908300"/>
          </a:xfrm>
        </p:spPr>
        <p:txBody>
          <a:bodyPr/>
          <a:lstStyle/>
          <a:p>
            <a:pPr lvl="1">
              <a:buFont typeface="Wingdings" panose="05000000000000000000" pitchFamily="2" charset="2"/>
              <a:buChar char="ü"/>
            </a:pPr>
            <a:r>
              <a:rPr lang="zh-CN" altLang="en-US" sz="2400">
                <a:latin typeface="黑体" panose="02010609060101010101" pitchFamily="49" charset="-122"/>
                <a:ea typeface="黑体" panose="02010609060101010101" pitchFamily="49" charset="-122"/>
              </a:rPr>
              <a:t>计划时间 ：</a:t>
            </a:r>
            <a:r>
              <a:rPr lang="en-US" altLang="zh-CN" sz="2400">
                <a:latin typeface="黑体" panose="02010609060101010101" pitchFamily="49" charset="-122"/>
                <a:ea typeface="黑体" panose="02010609060101010101" pitchFamily="49" charset="-122"/>
              </a:rPr>
              <a:t>2010</a:t>
            </a:r>
            <a:r>
              <a:rPr lang="zh-CN" altLang="en-US" sz="2400">
                <a:latin typeface="黑体" panose="02010609060101010101" pitchFamily="49" charset="-122"/>
                <a:ea typeface="黑体" panose="02010609060101010101" pitchFamily="49" charset="-122"/>
              </a:rPr>
              <a:t>年起的</a:t>
            </a:r>
            <a:r>
              <a:rPr lang="en-US" altLang="zh-CN" sz="2400">
                <a:latin typeface="黑体" panose="02010609060101010101" pitchFamily="49" charset="-122"/>
                <a:ea typeface="黑体" panose="02010609060101010101" pitchFamily="49" charset="-122"/>
              </a:rPr>
              <a:t>3</a:t>
            </a:r>
            <a:r>
              <a:rPr lang="zh-CN" altLang="en-US" sz="2400">
                <a:latin typeface="黑体" panose="02010609060101010101" pitchFamily="49" charset="-122"/>
                <a:ea typeface="黑体" panose="02010609060101010101" pitchFamily="49" charset="-122"/>
              </a:rPr>
              <a:t>年到</a:t>
            </a:r>
            <a:r>
              <a:rPr lang="en-US" altLang="zh-CN" sz="2400">
                <a:latin typeface="黑体" panose="02010609060101010101" pitchFamily="49" charset="-122"/>
                <a:ea typeface="黑体" panose="02010609060101010101" pitchFamily="49" charset="-122"/>
              </a:rPr>
              <a:t>3</a:t>
            </a:r>
            <a:r>
              <a:rPr lang="zh-CN" altLang="en-US" sz="2400">
                <a:latin typeface="黑体" panose="02010609060101010101" pitchFamily="49" charset="-122"/>
                <a:ea typeface="黑体" panose="02010609060101010101" pitchFamily="49" charset="-122"/>
              </a:rPr>
              <a:t>年半；</a:t>
            </a:r>
          </a:p>
          <a:p>
            <a:pPr lvl="1">
              <a:buFont typeface="Wingdings" panose="05000000000000000000" pitchFamily="2" charset="2"/>
              <a:buChar char="ü"/>
            </a:pPr>
            <a:r>
              <a:rPr lang="zh-CN" altLang="en-US" sz="2400">
                <a:latin typeface="黑体" panose="02010609060101010101" pitchFamily="49" charset="-122"/>
                <a:ea typeface="黑体" panose="02010609060101010101" pitchFamily="49" charset="-122"/>
              </a:rPr>
              <a:t>合作方式：以数字资源交换、数字资源共建为主，同时进行技术、培训等相关合作；</a:t>
            </a:r>
          </a:p>
          <a:p>
            <a:pPr lvl="1">
              <a:buFont typeface="Wingdings" panose="05000000000000000000" pitchFamily="2" charset="2"/>
              <a:buChar char="ü"/>
            </a:pPr>
            <a:r>
              <a:rPr lang="zh-CN" altLang="en-US" sz="2400">
                <a:latin typeface="黑体" panose="02010609060101010101" pitchFamily="49" charset="-122"/>
                <a:ea typeface="黑体" panose="02010609060101010101" pitchFamily="49" charset="-122"/>
              </a:rPr>
              <a:t>预期目标：完成总计多达</a:t>
            </a:r>
            <a:r>
              <a:rPr lang="en-US" altLang="zh-CN" sz="2400">
                <a:latin typeface="黑体" panose="02010609060101010101" pitchFamily="49" charset="-122"/>
                <a:ea typeface="黑体" panose="02010609060101010101" pitchFamily="49" charset="-122"/>
              </a:rPr>
              <a:t>1.7</a:t>
            </a:r>
            <a:r>
              <a:rPr lang="zh-CN" altLang="en-US" sz="2400">
                <a:latin typeface="黑体" panose="02010609060101010101" pitchFamily="49" charset="-122"/>
                <a:ea typeface="黑体" panose="02010609060101010101" pitchFamily="49" charset="-122"/>
              </a:rPr>
              <a:t>百万册图书的合作共建。</a:t>
            </a:r>
          </a:p>
        </p:txBody>
      </p:sp>
      <p:pic>
        <p:nvPicPr>
          <p:cNvPr id="260100" name="Picture 4" descr="200907140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2133600"/>
            <a:ext cx="3744913" cy="2719388"/>
          </a:xfrm>
          <a:prstGeom prst="rect">
            <a:avLst/>
          </a:prstGeom>
          <a:noFill/>
          <a:extLst>
            <a:ext uri="{909E8E84-426E-40DD-AFC4-6F175D3DCCD1}">
              <a14:hiddenFill xmlns:a14="http://schemas.microsoft.com/office/drawing/2010/main">
                <a:solidFill>
                  <a:srgbClr val="FFFFFF"/>
                </a:solidFill>
              </a14:hiddenFill>
            </a:ext>
          </a:extLst>
        </p:spPr>
      </p:pic>
      <p:sp>
        <p:nvSpPr>
          <p:cNvPr id="260101" name="Rectangle 5"/>
          <p:cNvSpPr>
            <a:spLocks/>
          </p:cNvSpPr>
          <p:nvPr/>
        </p:nvSpPr>
        <p:spPr bwMode="auto">
          <a:xfrm>
            <a:off x="395288" y="1484313"/>
            <a:ext cx="47529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r>
              <a:rPr lang="zh-CN" altLang="en-US">
                <a:latin typeface="黑体" panose="02010609060101010101" pitchFamily="49" charset="-122"/>
                <a:ea typeface="黑体" panose="02010609060101010101" pitchFamily="49" charset="-122"/>
              </a:rPr>
              <a:t>对外合作与交流</a:t>
            </a:r>
          </a:p>
          <a:p>
            <a:pPr lvl="1"/>
            <a:r>
              <a:rPr lang="zh-CN" altLang="en-US">
                <a:latin typeface="黑体" panose="02010609060101010101" pitchFamily="49" charset="-122"/>
                <a:ea typeface="黑体" panose="02010609060101010101" pitchFamily="49" charset="-122"/>
              </a:rPr>
              <a:t>与</a:t>
            </a:r>
            <a:r>
              <a:rPr lang="en-US" altLang="zh-CN">
                <a:latin typeface="黑体" panose="02010609060101010101" pitchFamily="49" charset="-122"/>
                <a:ea typeface="黑体" panose="02010609060101010101" pitchFamily="49" charset="-122"/>
              </a:rPr>
              <a:t>IA</a:t>
            </a:r>
            <a:r>
              <a:rPr lang="zh-CN" altLang="en-US">
                <a:latin typeface="黑体" panose="02010609060101010101" pitchFamily="49" charset="-122"/>
                <a:ea typeface="黑体" panose="02010609060101010101" pitchFamily="49" charset="-122"/>
              </a:rPr>
              <a:t>合作计划及进展</a:t>
            </a:r>
            <a:endParaRPr lang="zh-CN" altLang="en-US" sz="2400">
              <a:latin typeface="黑体" panose="02010609060101010101" pitchFamily="49" charset="-122"/>
              <a:ea typeface="黑体" panose="02010609060101010101" pitchFamily="49" charset="-122"/>
            </a:endParaRPr>
          </a:p>
        </p:txBody>
      </p:sp>
      <p:sp>
        <p:nvSpPr>
          <p:cNvPr id="260102" name="Rectangle 6"/>
          <p:cNvSpPr>
            <a:spLocks/>
          </p:cNvSpPr>
          <p:nvPr/>
        </p:nvSpPr>
        <p:spPr bwMode="auto">
          <a:xfrm>
            <a:off x="673100" y="4905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r>
              <a:rPr lang="zh-CN" altLang="en-US" sz="4800">
                <a:latin typeface="黑体" panose="02010609060101010101" pitchFamily="49" charset="-122"/>
              </a:rPr>
              <a:t>对外合作与交流</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p:cNvSpPr>
          <p:nvPr>
            <p:ph type="body" idx="1"/>
          </p:nvPr>
        </p:nvSpPr>
        <p:spPr/>
        <p:txBody>
          <a:bodyPr/>
          <a:lstStyle/>
          <a:p>
            <a:r>
              <a:rPr lang="zh-CN" altLang="en-US" sz="2800">
                <a:latin typeface="黑体" panose="02010609060101010101" pitchFamily="49" charset="-122"/>
                <a:ea typeface="黑体" panose="02010609060101010101" pitchFamily="49" charset="-122"/>
              </a:rPr>
              <a:t>对外合作与交流</a:t>
            </a:r>
          </a:p>
          <a:p>
            <a:pPr lvl="1"/>
            <a:r>
              <a:rPr lang="zh-CN" altLang="en-US" sz="2400">
                <a:latin typeface="黑体" panose="02010609060101010101" pitchFamily="49" charset="-122"/>
                <a:ea typeface="黑体" panose="02010609060101010101" pitchFamily="49" charset="-122"/>
              </a:rPr>
              <a:t>与</a:t>
            </a:r>
            <a:r>
              <a:rPr lang="en-US" altLang="zh-CN" sz="2400">
                <a:latin typeface="黑体" panose="02010609060101010101" pitchFamily="49" charset="-122"/>
                <a:ea typeface="黑体" panose="02010609060101010101" pitchFamily="49" charset="-122"/>
              </a:rPr>
              <a:t>UIUC</a:t>
            </a:r>
            <a:r>
              <a:rPr lang="zh-CN" altLang="en-US" sz="2400">
                <a:latin typeface="黑体" panose="02010609060101010101" pitchFamily="49" charset="-122"/>
                <a:ea typeface="黑体" panose="02010609060101010101" pitchFamily="49" charset="-122"/>
              </a:rPr>
              <a:t>的合作计划及进展</a:t>
            </a:r>
          </a:p>
          <a:p>
            <a:pPr lvl="2"/>
            <a:r>
              <a:rPr lang="zh-CN" altLang="en-US" sz="2000" b="1">
                <a:latin typeface="黑体" panose="02010609060101010101" pitchFamily="49" charset="-122"/>
                <a:ea typeface="黑体" panose="02010609060101010101" pitchFamily="49" charset="-122"/>
              </a:rPr>
              <a:t>数字化合作共建</a:t>
            </a:r>
          </a:p>
          <a:p>
            <a:pPr lvl="3"/>
            <a:r>
              <a:rPr lang="zh-CN" altLang="en-US" sz="1800">
                <a:latin typeface="黑体" panose="02010609060101010101" pitchFamily="49" charset="-122"/>
                <a:ea typeface="黑体" panose="02010609060101010101" pitchFamily="49" charset="-122"/>
              </a:rPr>
              <a:t>选定</a:t>
            </a:r>
            <a:r>
              <a:rPr lang="en-US" altLang="zh-CN" sz="1800">
                <a:latin typeface="黑体" panose="02010609060101010101" pitchFamily="49" charset="-122"/>
                <a:ea typeface="黑体" panose="02010609060101010101" pitchFamily="49" charset="-122"/>
              </a:rPr>
              <a:t>1</a:t>
            </a:r>
            <a:r>
              <a:rPr lang="zh-CN" altLang="en-US" sz="1800">
                <a:latin typeface="黑体" panose="02010609060101010101" pitchFamily="49" charset="-122"/>
                <a:ea typeface="黑体" panose="02010609060101010101" pitchFamily="49" charset="-122"/>
              </a:rPr>
              <a:t>万册左右汉学资源进行数字化，利用</a:t>
            </a:r>
            <a:r>
              <a:rPr lang="en-US" altLang="zh-CN" sz="1800">
                <a:latin typeface="黑体" panose="02010609060101010101" pitchFamily="49" charset="-122"/>
                <a:ea typeface="黑体" panose="02010609060101010101" pitchFamily="49" charset="-122"/>
              </a:rPr>
              <a:t>IA</a:t>
            </a:r>
            <a:r>
              <a:rPr lang="zh-CN" altLang="en-US" sz="1800">
                <a:latin typeface="黑体" panose="02010609060101010101" pitchFamily="49" charset="-122"/>
                <a:ea typeface="黑体" panose="02010609060101010101" pitchFamily="49" charset="-122"/>
              </a:rPr>
              <a:t>位于</a:t>
            </a:r>
            <a:r>
              <a:rPr lang="en-US" altLang="zh-CN" sz="1800">
                <a:latin typeface="黑体" panose="02010609060101010101" pitchFamily="49" charset="-122"/>
                <a:ea typeface="黑体" panose="02010609060101010101" pitchFamily="49" charset="-122"/>
              </a:rPr>
              <a:t>UIUC</a:t>
            </a:r>
            <a:r>
              <a:rPr lang="zh-CN" altLang="en-US" sz="1800">
                <a:latin typeface="黑体" panose="02010609060101010101" pitchFamily="49" charset="-122"/>
                <a:ea typeface="黑体" panose="02010609060101010101" pitchFamily="49" charset="-122"/>
              </a:rPr>
              <a:t>的数字扫描中心，进行三方合作扫描。目前正在进行书目查重工作。</a:t>
            </a:r>
          </a:p>
          <a:p>
            <a:pPr lvl="2"/>
            <a:r>
              <a:rPr lang="zh-CN" altLang="en-US" sz="2000" b="1">
                <a:latin typeface="黑体" panose="02010609060101010101" pitchFamily="49" charset="-122"/>
                <a:ea typeface="黑体" panose="02010609060101010101" pitchFamily="49" charset="-122"/>
              </a:rPr>
              <a:t>服务平台共建</a:t>
            </a:r>
          </a:p>
          <a:p>
            <a:pPr lvl="3"/>
            <a:r>
              <a:rPr lang="zh-CN" altLang="en-US" sz="1800">
                <a:latin typeface="黑体" panose="02010609060101010101" pitchFamily="49" charset="-122"/>
                <a:ea typeface="黑体" panose="02010609060101010101" pitchFamily="49" charset="-122"/>
              </a:rPr>
              <a:t>目标：寻找数据挖掘及信息搜索的有效算法，提高服务效率，优化用户体验。</a:t>
            </a:r>
          </a:p>
          <a:p>
            <a:pPr lvl="3"/>
            <a:r>
              <a:rPr lang="en-US" altLang="zh-CN" sz="1800">
                <a:latin typeface="黑体" panose="02010609060101010101" pitchFamily="49" charset="-122"/>
                <a:ea typeface="黑体" panose="02010609060101010101" pitchFamily="49" charset="-122"/>
              </a:rPr>
              <a:t>CADAL</a:t>
            </a:r>
            <a:r>
              <a:rPr lang="zh-CN" altLang="en-US" sz="1800">
                <a:latin typeface="黑体" panose="02010609060101010101" pitchFamily="49" charset="-122"/>
                <a:ea typeface="黑体" panose="02010609060101010101" pitchFamily="49" charset="-122"/>
              </a:rPr>
              <a:t>提供部分搜索记录、目录及分类信息，作为测试床；</a:t>
            </a:r>
          </a:p>
          <a:p>
            <a:pPr lvl="3"/>
            <a:r>
              <a:rPr lang="en-US" altLang="zh-CN" sz="1800">
                <a:latin typeface="黑体" panose="02010609060101010101" pitchFamily="49" charset="-122"/>
                <a:ea typeface="黑体" panose="02010609060101010101" pitchFamily="49" charset="-122"/>
              </a:rPr>
              <a:t>UIUC</a:t>
            </a:r>
            <a:r>
              <a:rPr lang="zh-CN" altLang="en-US" sz="1800">
                <a:latin typeface="黑体" panose="02010609060101010101" pitchFamily="49" charset="-122"/>
                <a:ea typeface="黑体" panose="02010609060101010101" pitchFamily="49" charset="-122"/>
              </a:rPr>
              <a:t>提供数据挖掘及信息搜索算法，并提供相关检索工具。</a:t>
            </a:r>
          </a:p>
          <a:p>
            <a:pPr lvl="3"/>
            <a:r>
              <a:rPr lang="zh-CN" altLang="en-US" sz="1800">
                <a:latin typeface="黑体" panose="02010609060101010101" pitchFamily="49" charset="-122"/>
                <a:ea typeface="黑体" panose="02010609060101010101" pitchFamily="49" charset="-122"/>
              </a:rPr>
              <a:t>目前已经开始小范围测试。</a:t>
            </a:r>
          </a:p>
          <a:p>
            <a:pPr lvl="2"/>
            <a:endParaRPr lang="zh-CN" altLang="en-US" sz="2000">
              <a:latin typeface="黑体" panose="02010609060101010101" pitchFamily="49" charset="-122"/>
              <a:ea typeface="黑体" panose="02010609060101010101" pitchFamily="49" charset="-122"/>
            </a:endParaRPr>
          </a:p>
        </p:txBody>
      </p:sp>
      <p:sp>
        <p:nvSpPr>
          <p:cNvPr id="264196" name="Rectangle 4"/>
          <p:cNvSpPr>
            <a:spLocks/>
          </p:cNvSpPr>
          <p:nvPr/>
        </p:nvSpPr>
        <p:spPr bwMode="auto">
          <a:xfrm>
            <a:off x="673100" y="4905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r>
              <a:rPr lang="zh-CN" altLang="en-US" sz="4800">
                <a:latin typeface="黑体" panose="02010609060101010101" pitchFamily="49" charset="-122"/>
              </a:rPr>
              <a:t>对外合作与交流</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p:cNvSpPr>
          <p:nvPr>
            <p:ph type="body" idx="1"/>
          </p:nvPr>
        </p:nvSpPr>
        <p:spPr>
          <a:xfrm>
            <a:off x="468313" y="1628775"/>
            <a:ext cx="4330700" cy="4525963"/>
          </a:xfrm>
        </p:spPr>
        <p:txBody>
          <a:bodyPr/>
          <a:lstStyle/>
          <a:p>
            <a:pPr>
              <a:lnSpc>
                <a:spcPct val="90000"/>
              </a:lnSpc>
            </a:pPr>
            <a:r>
              <a:rPr lang="zh-CN" altLang="en-US" sz="2400">
                <a:latin typeface="黑体" panose="02010609060101010101" pitchFamily="49" charset="-122"/>
                <a:ea typeface="黑体" panose="02010609060101010101" pitchFamily="49" charset="-122"/>
              </a:rPr>
              <a:t>今年</a:t>
            </a:r>
            <a:r>
              <a:rPr lang="en-US" altLang="zh-CN" sz="2400">
                <a:latin typeface="黑体" panose="02010609060101010101" pitchFamily="49" charset="-122"/>
                <a:ea typeface="黑体" panose="02010609060101010101" pitchFamily="49" charset="-122"/>
              </a:rPr>
              <a:t>1</a:t>
            </a:r>
            <a:r>
              <a:rPr lang="zh-CN" altLang="en-US" sz="2400">
                <a:latin typeface="黑体" panose="02010609060101010101" pitchFamily="49" charset="-122"/>
                <a:ea typeface="黑体" panose="02010609060101010101" pitchFamily="49" charset="-122"/>
              </a:rPr>
              <a:t>月</a:t>
            </a:r>
            <a:r>
              <a:rPr lang="en-US" altLang="zh-CN" sz="2400">
                <a:latin typeface="黑体" panose="02010609060101010101" pitchFamily="49" charset="-122"/>
                <a:ea typeface="黑体" panose="02010609060101010101" pitchFamily="49" charset="-122"/>
              </a:rPr>
              <a:t>21</a:t>
            </a:r>
            <a:r>
              <a:rPr lang="zh-CN" altLang="en-US" sz="2400">
                <a:latin typeface="黑体" panose="02010609060101010101" pitchFamily="49" charset="-122"/>
                <a:ea typeface="黑体" panose="02010609060101010101" pitchFamily="49" charset="-122"/>
              </a:rPr>
              <a:t>日，教育部批复我校成立</a:t>
            </a:r>
            <a:r>
              <a:rPr lang="zh-CN" altLang="en-US" sz="2400">
                <a:ea typeface="黑体" panose="02010609060101010101" pitchFamily="49" charset="-122"/>
              </a:rPr>
              <a:t>“</a:t>
            </a:r>
            <a:r>
              <a:rPr lang="zh-CN" altLang="en-US" sz="2400">
                <a:latin typeface="黑体" panose="02010609060101010101" pitchFamily="49" charset="-122"/>
                <a:ea typeface="黑体" panose="02010609060101010101" pitchFamily="49" charset="-122"/>
              </a:rPr>
              <a:t>数字图书馆教育部工程研究中心</a:t>
            </a:r>
            <a:r>
              <a:rPr lang="zh-CN" altLang="en-US" sz="2400">
                <a:ea typeface="黑体" panose="02010609060101010101" pitchFamily="49" charset="-122"/>
              </a:rPr>
              <a:t>”</a:t>
            </a:r>
            <a:r>
              <a:rPr lang="zh-CN" altLang="en-US" sz="2400">
                <a:latin typeface="黑体" panose="02010609060101010101" pitchFamily="49" charset="-122"/>
                <a:ea typeface="黑体" panose="02010609060101010101" pitchFamily="49" charset="-122"/>
              </a:rPr>
              <a:t>，在</a:t>
            </a:r>
            <a:r>
              <a:rPr lang="en-US" altLang="zh-CN" sz="2400">
                <a:latin typeface="黑体" panose="02010609060101010101" pitchFamily="49" charset="-122"/>
                <a:ea typeface="黑体" panose="02010609060101010101" pitchFamily="49" charset="-122"/>
              </a:rPr>
              <a:t>2</a:t>
            </a:r>
            <a:r>
              <a:rPr lang="zh-CN" altLang="en-US" sz="2400">
                <a:latin typeface="黑体" panose="02010609060101010101" pitchFamily="49" charset="-122"/>
                <a:ea typeface="黑体" panose="02010609060101010101" pitchFamily="49" charset="-122"/>
              </a:rPr>
              <a:t>年的建设期内，要形成具有国际先进水平、国内领先的数字图书馆创新平台，成为中国数字图书馆理论研究与技术创新的重要基地。</a:t>
            </a:r>
          </a:p>
          <a:p>
            <a:pPr>
              <a:lnSpc>
                <a:spcPct val="90000"/>
              </a:lnSpc>
            </a:pPr>
            <a:r>
              <a:rPr lang="zh-CN" altLang="en-US" sz="2400">
                <a:latin typeface="黑体" panose="02010609060101010101" pitchFamily="49" charset="-122"/>
                <a:ea typeface="黑体" panose="02010609060101010101" pitchFamily="49" charset="-122"/>
              </a:rPr>
              <a:t>潘云鹤指示</a:t>
            </a:r>
            <a:r>
              <a:rPr lang="en-US" altLang="zh-CN" sz="2400">
                <a:latin typeface="黑体" panose="02010609060101010101" pitchFamily="49" charset="-122"/>
                <a:ea typeface="黑体" panose="02010609060101010101" pitchFamily="49" charset="-122"/>
              </a:rPr>
              <a:t>,CADAL</a:t>
            </a:r>
            <a:r>
              <a:rPr lang="zh-CN" altLang="en-US" sz="2400">
                <a:latin typeface="黑体" panose="02010609060101010101" pitchFamily="49" charset="-122"/>
                <a:ea typeface="黑体" panose="02010609060101010101" pitchFamily="49" charset="-122"/>
              </a:rPr>
              <a:t>项目二期建设要以数字图书馆教育部工程研究中心为核心，围绕资源与服务，建成具有高技术水平的学术数字图书馆。</a:t>
            </a:r>
            <a:endParaRPr lang="en-US" altLang="zh-CN" sz="2400">
              <a:latin typeface="黑体" panose="02010609060101010101" pitchFamily="49" charset="-122"/>
              <a:ea typeface="黑体" panose="02010609060101010101" pitchFamily="49" charset="-122"/>
            </a:endParaRPr>
          </a:p>
        </p:txBody>
      </p:sp>
      <p:sp>
        <p:nvSpPr>
          <p:cNvPr id="245763" name="Rectangle 3"/>
          <p:cNvSpPr>
            <a:spLocks/>
          </p:cNvSpPr>
          <p:nvPr/>
        </p:nvSpPr>
        <p:spPr bwMode="auto">
          <a:xfrm>
            <a:off x="673100" y="4905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r>
              <a:rPr lang="zh-CN" altLang="en-US">
                <a:solidFill>
                  <a:srgbClr val="002060"/>
                </a:solidFill>
              </a:rPr>
              <a:t>项目近况</a:t>
            </a:r>
          </a:p>
        </p:txBody>
      </p:sp>
      <p:pic>
        <p:nvPicPr>
          <p:cNvPr id="245764"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484313"/>
            <a:ext cx="4137025" cy="5300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p:cNvSpPr>
          <p:nvPr>
            <p:ph type="body" idx="1"/>
          </p:nvPr>
        </p:nvSpPr>
        <p:spPr>
          <a:xfrm>
            <a:off x="457200" y="1600200"/>
            <a:ext cx="5267325" cy="4525963"/>
          </a:xfrm>
        </p:spPr>
        <p:txBody>
          <a:bodyPr/>
          <a:lstStyle/>
          <a:p>
            <a:r>
              <a:rPr lang="zh-CN" altLang="en-US">
                <a:latin typeface="黑体" panose="02010609060101010101" pitchFamily="49" charset="-122"/>
                <a:ea typeface="黑体" panose="02010609060101010101" pitchFamily="49" charset="-122"/>
              </a:rPr>
              <a:t>其他</a:t>
            </a:r>
          </a:p>
          <a:p>
            <a:pPr lvl="1"/>
            <a:r>
              <a:rPr lang="zh-CN" altLang="en-US">
                <a:latin typeface="黑体" panose="02010609060101010101" pitchFamily="49" charset="-122"/>
                <a:ea typeface="黑体" panose="02010609060101010101" pitchFamily="49" charset="-122"/>
              </a:rPr>
              <a:t>哈佛燕京大学图书馆；</a:t>
            </a:r>
          </a:p>
          <a:p>
            <a:pPr lvl="1"/>
            <a:r>
              <a:rPr lang="zh-CN" altLang="en-US">
                <a:latin typeface="黑体" panose="02010609060101010101" pitchFamily="49" charset="-122"/>
                <a:ea typeface="黑体" panose="02010609060101010101" pitchFamily="49" charset="-122"/>
              </a:rPr>
              <a:t>加拿大多伦多大学图书馆；</a:t>
            </a:r>
          </a:p>
          <a:p>
            <a:pPr lvl="1"/>
            <a:r>
              <a:rPr lang="zh-CN" altLang="en-US">
                <a:latin typeface="黑体" panose="02010609060101010101" pitchFamily="49" charset="-122"/>
                <a:ea typeface="黑体" panose="02010609060101010101" pitchFamily="49" charset="-122"/>
              </a:rPr>
              <a:t>香港中文大学图书馆；</a:t>
            </a:r>
          </a:p>
          <a:p>
            <a:pPr lvl="1"/>
            <a:r>
              <a:rPr lang="zh-CN" altLang="en-US">
                <a:latin typeface="黑体" panose="02010609060101010101" pitchFamily="49" charset="-122"/>
                <a:ea typeface="黑体" panose="02010609060101010101" pitchFamily="49" charset="-122"/>
              </a:rPr>
              <a:t>澳门大学图书馆</a:t>
            </a:r>
          </a:p>
          <a:p>
            <a:pPr lvl="1"/>
            <a:r>
              <a:rPr lang="en-US" altLang="zh-CN">
                <a:ea typeface="黑体" panose="02010609060101010101" pitchFamily="49" charset="-122"/>
              </a:rPr>
              <a:t>…</a:t>
            </a:r>
            <a:endParaRPr lang="en-US" altLang="zh-CN">
              <a:latin typeface="黑体" panose="02010609060101010101" pitchFamily="49" charset="-122"/>
              <a:ea typeface="黑体" panose="02010609060101010101" pitchFamily="49" charset="-122"/>
            </a:endParaRPr>
          </a:p>
          <a:p>
            <a:pPr lvl="1"/>
            <a:endParaRPr lang="zh-CN" altLang="en-US">
              <a:latin typeface="黑体" panose="02010609060101010101" pitchFamily="49" charset="-122"/>
              <a:ea typeface="黑体" panose="02010609060101010101" pitchFamily="49" charset="-122"/>
            </a:endParaRPr>
          </a:p>
          <a:p>
            <a:pPr lvl="2"/>
            <a:endParaRPr lang="zh-CN" altLang="en-US">
              <a:latin typeface="黑体" panose="02010609060101010101" pitchFamily="49" charset="-122"/>
              <a:ea typeface="黑体" panose="02010609060101010101" pitchFamily="49" charset="-122"/>
            </a:endParaRPr>
          </a:p>
        </p:txBody>
      </p:sp>
      <p:pic>
        <p:nvPicPr>
          <p:cNvPr id="266244" name="Picture 4" descr="20090714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844675"/>
            <a:ext cx="3479800" cy="4537075"/>
          </a:xfrm>
          <a:prstGeom prst="rect">
            <a:avLst/>
          </a:prstGeom>
          <a:noFill/>
          <a:extLst>
            <a:ext uri="{909E8E84-426E-40DD-AFC4-6F175D3DCCD1}">
              <a14:hiddenFill xmlns:a14="http://schemas.microsoft.com/office/drawing/2010/main">
                <a:solidFill>
                  <a:srgbClr val="FFFFFF"/>
                </a:solidFill>
              </a14:hiddenFill>
            </a:ext>
          </a:extLst>
        </p:spPr>
      </p:pic>
      <p:sp>
        <p:nvSpPr>
          <p:cNvPr id="266245" name="Rectangle 5"/>
          <p:cNvSpPr>
            <a:spLocks/>
          </p:cNvSpPr>
          <p:nvPr/>
        </p:nvSpPr>
        <p:spPr bwMode="auto">
          <a:xfrm>
            <a:off x="673100" y="4905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r>
              <a:rPr lang="zh-CN" altLang="en-US" sz="4800">
                <a:latin typeface="黑体" panose="02010609060101010101" pitchFamily="49" charset="-122"/>
              </a:rPr>
              <a:t>对外合作与交流</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8" name="标题 1"/>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r>
              <a:rPr lang="zh-CN" altLang="en-US"/>
              <a:t>项目二期实施方案</a:t>
            </a:r>
          </a:p>
        </p:txBody>
      </p:sp>
      <p:sp>
        <p:nvSpPr>
          <p:cNvPr id="335879" name="内容占位符 2"/>
          <p:cNvSpPr>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buFont typeface="Wingdings" panose="05000000000000000000" pitchFamily="2" charset="2"/>
              <a:buChar char="n"/>
            </a:pPr>
            <a:r>
              <a:rPr lang="zh-CN" altLang="en-US" sz="2800"/>
              <a:t>跨部跨项目领导机构：建设领导小组</a:t>
            </a:r>
          </a:p>
          <a:p>
            <a:pPr>
              <a:buFont typeface="Wingdings" panose="05000000000000000000" pitchFamily="2" charset="2"/>
              <a:buChar char="n"/>
            </a:pPr>
            <a:r>
              <a:rPr lang="zh-CN" altLang="en-US" sz="2800"/>
              <a:t>跨项目管理机构：项目管理委员会</a:t>
            </a:r>
            <a:r>
              <a:rPr lang="zh-CN" altLang="en-US"/>
              <a:t> </a:t>
            </a:r>
          </a:p>
        </p:txBody>
      </p:sp>
      <p:grpSp>
        <p:nvGrpSpPr>
          <p:cNvPr id="335880" name="Group 8"/>
          <p:cNvGrpSpPr>
            <a:grpSpLocks/>
          </p:cNvGrpSpPr>
          <p:nvPr/>
        </p:nvGrpSpPr>
        <p:grpSpPr bwMode="auto">
          <a:xfrm>
            <a:off x="395288" y="2852738"/>
            <a:ext cx="8208962" cy="3097212"/>
            <a:chOff x="3420" y="1953"/>
            <a:chExt cx="7560" cy="3120"/>
          </a:xfrm>
        </p:grpSpPr>
        <p:grpSp>
          <p:nvGrpSpPr>
            <p:cNvPr id="335881" name="Group 9"/>
            <p:cNvGrpSpPr>
              <a:grpSpLocks/>
            </p:cNvGrpSpPr>
            <p:nvPr/>
          </p:nvGrpSpPr>
          <p:grpSpPr bwMode="auto">
            <a:xfrm>
              <a:off x="3420" y="1953"/>
              <a:ext cx="7560" cy="3120"/>
              <a:chOff x="3420" y="1953"/>
              <a:chExt cx="7560" cy="3120"/>
            </a:xfrm>
          </p:grpSpPr>
          <p:sp>
            <p:nvSpPr>
              <p:cNvPr id="335882" name="Text Box 10"/>
              <p:cNvSpPr txBox="1">
                <a:spLocks noChangeArrowheads="1"/>
              </p:cNvSpPr>
              <p:nvPr/>
            </p:nvSpPr>
            <p:spPr bwMode="auto">
              <a:xfrm>
                <a:off x="3420" y="1953"/>
                <a:ext cx="7560" cy="3120"/>
              </a:xfrm>
              <a:prstGeom prst="rect">
                <a:avLst/>
              </a:prstGeom>
              <a:solidFill>
                <a:srgbClr val="FFFFFF"/>
              </a:solidFill>
              <a:ln w="9525">
                <a:solidFill>
                  <a:srgbClr val="000000"/>
                </a:solidFill>
                <a:miter lim="800000"/>
                <a:headEnd/>
                <a:tailEnd/>
              </a:ln>
            </p:spPr>
            <p:txBody>
              <a:bodyPr/>
              <a:lstStyle/>
              <a:p>
                <a:endParaRPr lang="zh-CN" altLang="en-US" sz="2400"/>
              </a:p>
            </p:txBody>
          </p:sp>
          <p:sp>
            <p:nvSpPr>
              <p:cNvPr id="335883" name="Text Box 11"/>
              <p:cNvSpPr txBox="1">
                <a:spLocks noChangeArrowheads="1"/>
              </p:cNvSpPr>
              <p:nvPr/>
            </p:nvSpPr>
            <p:spPr bwMode="auto">
              <a:xfrm>
                <a:off x="5940" y="2109"/>
                <a:ext cx="2160" cy="624"/>
              </a:xfrm>
              <a:prstGeom prst="rect">
                <a:avLst/>
              </a:prstGeom>
              <a:solidFill>
                <a:srgbClr val="FFFFFF"/>
              </a:solidFill>
              <a:ln w="19050">
                <a:solidFill>
                  <a:srgbClr val="000000"/>
                </a:solidFill>
                <a:miter lim="800000"/>
                <a:headEnd/>
                <a:tailEnd/>
              </a:ln>
            </p:spPr>
            <p:txBody>
              <a:bodyPr/>
              <a:lstStyle/>
              <a:p>
                <a:pPr algn="ctr"/>
                <a:r>
                  <a:rPr lang="zh-CN" altLang="en-US" sz="2400" b="1">
                    <a:latin typeface="Times New Roman" panose="02020603050405020304" pitchFamily="18" charset="0"/>
                  </a:rPr>
                  <a:t>建设领导小组</a:t>
                </a:r>
                <a:endParaRPr lang="zh-CN" altLang="en-US" sz="2400" b="1"/>
              </a:p>
            </p:txBody>
          </p:sp>
          <p:sp>
            <p:nvSpPr>
              <p:cNvPr id="335884" name="Line 12"/>
              <p:cNvSpPr>
                <a:spLocks noChangeShapeType="1"/>
              </p:cNvSpPr>
              <p:nvPr/>
            </p:nvSpPr>
            <p:spPr bwMode="auto">
              <a:xfrm>
                <a:off x="7020" y="2733"/>
                <a:ext cx="0" cy="1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5885" name="Line 13"/>
              <p:cNvSpPr>
                <a:spLocks noChangeShapeType="1"/>
              </p:cNvSpPr>
              <p:nvPr/>
            </p:nvSpPr>
            <p:spPr bwMode="auto">
              <a:xfrm>
                <a:off x="4320" y="2889"/>
                <a:ext cx="57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5886" name="Line 14"/>
              <p:cNvSpPr>
                <a:spLocks noChangeShapeType="1"/>
              </p:cNvSpPr>
              <p:nvPr/>
            </p:nvSpPr>
            <p:spPr bwMode="auto">
              <a:xfrm>
                <a:off x="8640" y="2889"/>
                <a:ext cx="0" cy="4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5887" name="Line 15"/>
              <p:cNvSpPr>
                <a:spLocks noChangeShapeType="1"/>
              </p:cNvSpPr>
              <p:nvPr/>
            </p:nvSpPr>
            <p:spPr bwMode="auto">
              <a:xfrm>
                <a:off x="10080" y="2889"/>
                <a:ext cx="0" cy="4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5888" name="Text Box 16"/>
              <p:cNvSpPr txBox="1">
                <a:spLocks noChangeArrowheads="1"/>
              </p:cNvSpPr>
              <p:nvPr/>
            </p:nvSpPr>
            <p:spPr bwMode="auto">
              <a:xfrm>
                <a:off x="8100" y="3357"/>
                <a:ext cx="1260" cy="468"/>
              </a:xfrm>
              <a:prstGeom prst="rect">
                <a:avLst/>
              </a:prstGeom>
              <a:solidFill>
                <a:srgbClr val="FFFFFF"/>
              </a:solidFill>
              <a:ln w="9525">
                <a:solidFill>
                  <a:srgbClr val="000000"/>
                </a:solidFill>
                <a:miter lim="800000"/>
                <a:headEnd/>
                <a:tailEnd/>
              </a:ln>
            </p:spPr>
            <p:txBody>
              <a:bodyPr/>
              <a:lstStyle/>
              <a:p>
                <a:pPr algn="just"/>
                <a:r>
                  <a:rPr lang="en-US" altLang="zh-CN" sz="2000">
                    <a:latin typeface="Times New Roman" panose="02020603050405020304" pitchFamily="18" charset="0"/>
                  </a:rPr>
                  <a:t>CERNET</a:t>
                </a:r>
                <a:endParaRPr lang="en-US" altLang="zh-CN" sz="2000"/>
              </a:p>
            </p:txBody>
          </p:sp>
          <p:sp>
            <p:nvSpPr>
              <p:cNvPr id="335889" name="Text Box 17"/>
              <p:cNvSpPr txBox="1">
                <a:spLocks noChangeArrowheads="1"/>
              </p:cNvSpPr>
              <p:nvPr/>
            </p:nvSpPr>
            <p:spPr bwMode="auto">
              <a:xfrm>
                <a:off x="9720" y="3357"/>
                <a:ext cx="900" cy="468"/>
              </a:xfrm>
              <a:prstGeom prst="rect">
                <a:avLst/>
              </a:prstGeom>
              <a:solidFill>
                <a:srgbClr val="FFFFFF"/>
              </a:solidFill>
              <a:ln w="9525">
                <a:solidFill>
                  <a:srgbClr val="000000"/>
                </a:solidFill>
                <a:miter lim="800000"/>
                <a:headEnd/>
                <a:tailEnd/>
              </a:ln>
            </p:spPr>
            <p:txBody>
              <a:bodyPr/>
              <a:lstStyle/>
              <a:p>
                <a:pPr algn="just"/>
                <a:r>
                  <a:rPr lang="en-US" altLang="zh-CN" sz="2000">
                    <a:latin typeface="Times New Roman" panose="02020603050405020304" pitchFamily="18" charset="0"/>
                  </a:rPr>
                  <a:t>CERS</a:t>
                </a:r>
                <a:endParaRPr lang="en-US" altLang="zh-CN" sz="2000"/>
              </a:p>
            </p:txBody>
          </p:sp>
          <p:sp>
            <p:nvSpPr>
              <p:cNvPr id="335890" name="Text Box 18"/>
              <p:cNvSpPr txBox="1">
                <a:spLocks noChangeArrowheads="1"/>
              </p:cNvSpPr>
              <p:nvPr/>
            </p:nvSpPr>
            <p:spPr bwMode="auto">
              <a:xfrm>
                <a:off x="3600" y="3201"/>
                <a:ext cx="4140" cy="1560"/>
              </a:xfrm>
              <a:prstGeom prst="rect">
                <a:avLst/>
              </a:prstGeom>
              <a:solidFill>
                <a:srgbClr val="FFFFFF"/>
              </a:solidFill>
              <a:ln w="9525">
                <a:solidFill>
                  <a:srgbClr val="000000"/>
                </a:solidFill>
                <a:miter lim="800000"/>
                <a:headEnd/>
                <a:tailEnd/>
              </a:ln>
            </p:spPr>
            <p:txBody>
              <a:bodyPr/>
              <a:lstStyle/>
              <a:p>
                <a:endParaRPr lang="zh-CN" altLang="en-US"/>
              </a:p>
            </p:txBody>
          </p:sp>
          <p:sp>
            <p:nvSpPr>
              <p:cNvPr id="335891" name="Line 19"/>
              <p:cNvSpPr>
                <a:spLocks noChangeShapeType="1"/>
              </p:cNvSpPr>
              <p:nvPr/>
            </p:nvSpPr>
            <p:spPr bwMode="auto">
              <a:xfrm>
                <a:off x="4320" y="2889"/>
                <a:ext cx="0" cy="9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5892" name="Line 20"/>
              <p:cNvSpPr>
                <a:spLocks noChangeShapeType="1"/>
              </p:cNvSpPr>
              <p:nvPr/>
            </p:nvSpPr>
            <p:spPr bwMode="auto">
              <a:xfrm>
                <a:off x="6480" y="2889"/>
                <a:ext cx="0" cy="9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5893" name="Text Box 21"/>
              <p:cNvSpPr txBox="1">
                <a:spLocks noChangeArrowheads="1"/>
              </p:cNvSpPr>
              <p:nvPr/>
            </p:nvSpPr>
            <p:spPr bwMode="auto">
              <a:xfrm>
                <a:off x="3780" y="3825"/>
                <a:ext cx="1620" cy="780"/>
              </a:xfrm>
              <a:prstGeom prst="rect">
                <a:avLst/>
              </a:prstGeom>
              <a:solidFill>
                <a:srgbClr val="FFFFFF"/>
              </a:solidFill>
              <a:ln w="9525">
                <a:solidFill>
                  <a:srgbClr val="000000"/>
                </a:solidFill>
                <a:miter lim="800000"/>
                <a:headEnd/>
                <a:tailEnd/>
              </a:ln>
            </p:spPr>
            <p:txBody>
              <a:bodyPr/>
              <a:lstStyle/>
              <a:p>
                <a:pPr algn="ctr"/>
                <a:r>
                  <a:rPr lang="en-US" altLang="zh-CN">
                    <a:latin typeface="Times New Roman" panose="02020603050405020304" pitchFamily="18" charset="0"/>
                  </a:rPr>
                  <a:t>CALIS</a:t>
                </a:r>
              </a:p>
              <a:p>
                <a:pPr algn="ctr"/>
                <a:r>
                  <a:rPr lang="zh-CN" altLang="en-US">
                    <a:latin typeface="Times New Roman" panose="02020603050405020304" pitchFamily="18" charset="0"/>
                  </a:rPr>
                  <a:t>项目管理中心</a:t>
                </a:r>
                <a:endParaRPr lang="zh-CN" altLang="en-US"/>
              </a:p>
            </p:txBody>
          </p:sp>
          <p:sp>
            <p:nvSpPr>
              <p:cNvPr id="335894" name="Text Box 22"/>
              <p:cNvSpPr txBox="1">
                <a:spLocks noChangeArrowheads="1"/>
              </p:cNvSpPr>
              <p:nvPr/>
            </p:nvSpPr>
            <p:spPr bwMode="auto">
              <a:xfrm>
                <a:off x="4860" y="3357"/>
                <a:ext cx="1440" cy="4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2000">
                    <a:latin typeface="Times New Roman" panose="02020603050405020304" pitchFamily="18" charset="0"/>
                  </a:rPr>
                  <a:t>管理委员会</a:t>
                </a:r>
                <a:endParaRPr lang="zh-CN" altLang="en-US" sz="2000"/>
              </a:p>
            </p:txBody>
          </p:sp>
        </p:grpSp>
        <p:sp>
          <p:nvSpPr>
            <p:cNvPr id="335895" name="Text Box 23"/>
            <p:cNvSpPr txBox="1">
              <a:spLocks noChangeArrowheads="1"/>
            </p:cNvSpPr>
            <p:nvPr/>
          </p:nvSpPr>
          <p:spPr bwMode="auto">
            <a:xfrm>
              <a:off x="3600" y="2109"/>
              <a:ext cx="1620" cy="468"/>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zh-CN" altLang="en-US" sz="2000">
                  <a:latin typeface="Times New Roman" panose="02020603050405020304" pitchFamily="18" charset="0"/>
                </a:rPr>
                <a:t>公共服务体系</a:t>
              </a:r>
              <a:endParaRPr lang="zh-CN" altLang="en-US" sz="2000"/>
            </a:p>
          </p:txBody>
        </p:sp>
      </p:grpSp>
      <p:sp>
        <p:nvSpPr>
          <p:cNvPr id="335896" name="Text Box 24"/>
          <p:cNvSpPr txBox="1">
            <a:spLocks noChangeArrowheads="1"/>
          </p:cNvSpPr>
          <p:nvPr/>
        </p:nvSpPr>
        <p:spPr bwMode="auto">
          <a:xfrm>
            <a:off x="2843213" y="4724400"/>
            <a:ext cx="1800225" cy="720725"/>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en-US" altLang="zh-CN">
                <a:latin typeface="Times New Roman" panose="02020603050405020304" pitchFamily="18" charset="0"/>
              </a:rPr>
              <a:t>CADAL</a:t>
            </a:r>
          </a:p>
          <a:p>
            <a:pPr algn="ctr"/>
            <a:r>
              <a:rPr lang="zh-CN" altLang="en-US">
                <a:latin typeface="Times New Roman" panose="02020603050405020304" pitchFamily="18" charset="0"/>
              </a:rPr>
              <a:t>项目管理中心</a:t>
            </a:r>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标题 1"/>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r>
              <a:rPr lang="zh-CN" altLang="en-US"/>
              <a:t>项目二期实施方案</a:t>
            </a:r>
          </a:p>
        </p:txBody>
      </p:sp>
      <p:sp>
        <p:nvSpPr>
          <p:cNvPr id="338947" name="内容占位符 2"/>
          <p:cNvSpPr>
            <a:spLocks/>
          </p:cNvSpPr>
          <p:nvPr/>
        </p:nvSpPr>
        <p:spPr bwMode="auto">
          <a:xfrm>
            <a:off x="457200" y="1600200"/>
            <a:ext cx="77152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buFont typeface="Wingdings" panose="05000000000000000000" pitchFamily="2" charset="2"/>
              <a:buChar char="n"/>
            </a:pPr>
            <a:r>
              <a:rPr lang="zh-CN" altLang="en-US">
                <a:latin typeface="黑体" panose="02010609060101010101" pitchFamily="49" charset="-122"/>
                <a:ea typeface="黑体" panose="02010609060101010101" pitchFamily="49" charset="-122"/>
              </a:rPr>
              <a:t>项目建立管理中心作为本项目的管理协调机构，实施对项目建设的管理，负责项目重大事项决策，协调项目建设中的有关事宜，监督检查项目执行的情况。</a:t>
            </a:r>
          </a:p>
          <a:p>
            <a:pPr>
              <a:buFont typeface="Wingdings" panose="05000000000000000000" pitchFamily="2" charset="2"/>
              <a:buChar char="n"/>
            </a:pPr>
            <a:r>
              <a:rPr lang="en-US" altLang="zh-CN">
                <a:latin typeface="黑体" panose="02010609060101010101" pitchFamily="49" charset="-122"/>
                <a:ea typeface="黑体" panose="02010609060101010101" pitchFamily="49" charset="-122"/>
              </a:rPr>
              <a:t>CADAL</a:t>
            </a:r>
            <a:r>
              <a:rPr lang="zh-CN" altLang="en-US">
                <a:latin typeface="黑体" panose="02010609060101010101" pitchFamily="49" charset="-122"/>
                <a:ea typeface="黑体" panose="02010609060101010101" pitchFamily="49" charset="-122"/>
              </a:rPr>
              <a:t>项目由浙江大学人工智能专家潘云鹤院士为项目法人、管理中心主任。 </a:t>
            </a:r>
            <a:endParaRPr kumimoji="1" lang="zh-CN" altLang="en-US" sz="280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Rectangle 3"/>
          <p:cNvSpPr>
            <a:spLocks noGrp="1"/>
          </p:cNvSpPr>
          <p:nvPr>
            <p:ph type="body" idx="1"/>
          </p:nvPr>
        </p:nvSpPr>
        <p:spPr>
          <a:xfrm>
            <a:off x="323850" y="1557338"/>
            <a:ext cx="7777163" cy="4392612"/>
          </a:xfrm>
        </p:spPr>
        <p:txBody>
          <a:bodyPr/>
          <a:lstStyle/>
          <a:p>
            <a:pPr>
              <a:lnSpc>
                <a:spcPct val="90000"/>
              </a:lnSpc>
            </a:pPr>
            <a:r>
              <a:rPr lang="zh-CN" altLang="en-US">
                <a:latin typeface="黑体" panose="02010609060101010101" pitchFamily="49" charset="-122"/>
                <a:ea typeface="黑体" panose="02010609060101010101" pitchFamily="49" charset="-122"/>
              </a:rPr>
              <a:t>组织机构建设</a:t>
            </a:r>
          </a:p>
          <a:p>
            <a:pPr lvl="1">
              <a:lnSpc>
                <a:spcPct val="90000"/>
              </a:lnSpc>
            </a:pPr>
            <a:r>
              <a:rPr lang="zh-CN" altLang="en-US">
                <a:latin typeface="黑体" panose="02010609060101010101" pitchFamily="49" charset="-122"/>
                <a:ea typeface="黑体" panose="02010609060101010101" pitchFamily="49" charset="-122"/>
              </a:rPr>
              <a:t>主任：潘云鹤</a:t>
            </a:r>
          </a:p>
          <a:p>
            <a:pPr lvl="1">
              <a:lnSpc>
                <a:spcPct val="90000"/>
              </a:lnSpc>
            </a:pPr>
            <a:r>
              <a:rPr lang="zh-CN" altLang="en-US">
                <a:latin typeface="黑体" panose="02010609060101010101" pitchFamily="49" charset="-122"/>
                <a:ea typeface="黑体" panose="02010609060101010101" pitchFamily="49" charset="-122"/>
              </a:rPr>
              <a:t>副主任：庄越挺  竺海康  黄晨</a:t>
            </a:r>
          </a:p>
          <a:p>
            <a:pPr lvl="1">
              <a:lnSpc>
                <a:spcPct val="90000"/>
              </a:lnSpc>
            </a:pPr>
            <a:r>
              <a:rPr lang="zh-CN" altLang="en-US">
                <a:latin typeface="黑体" panose="02010609060101010101" pitchFamily="49" charset="-122"/>
                <a:ea typeface="黑体" panose="02010609060101010101" pitchFamily="49" charset="-122"/>
              </a:rPr>
              <a:t>项目总工程师：庄越挺（兼）</a:t>
            </a:r>
          </a:p>
          <a:p>
            <a:pPr lvl="1">
              <a:lnSpc>
                <a:spcPct val="90000"/>
              </a:lnSpc>
            </a:pPr>
            <a:r>
              <a:rPr lang="zh-CN" altLang="en-US">
                <a:latin typeface="黑体" panose="02010609060101010101" pitchFamily="49" charset="-122"/>
                <a:ea typeface="黑体" panose="02010609060101010101" pitchFamily="49" charset="-122"/>
              </a:rPr>
              <a:t>副总工程师：魏宝刚  徐海燕（兼对外合作总监）</a:t>
            </a:r>
          </a:p>
          <a:p>
            <a:pPr lvl="1">
              <a:lnSpc>
                <a:spcPct val="90000"/>
              </a:lnSpc>
            </a:pPr>
            <a:r>
              <a:rPr lang="zh-CN" altLang="en-US">
                <a:latin typeface="黑体" panose="02010609060101010101" pitchFamily="49" charset="-122"/>
                <a:ea typeface="黑体" panose="02010609060101010101" pitchFamily="49" charset="-122"/>
              </a:rPr>
              <a:t>秘书处：黄晨（秘书长，兼） 陈海英  刘景宇  吴江琴</a:t>
            </a:r>
          </a:p>
        </p:txBody>
      </p:sp>
      <p:sp>
        <p:nvSpPr>
          <p:cNvPr id="247842" name="标题 1"/>
          <p:cNvSpPr>
            <a:spLocks noGrp="1"/>
          </p:cNvSpPr>
          <p:nvPr>
            <p:ph type="title"/>
          </p:nvPr>
        </p:nvSpPr>
        <p:spPr>
          <a:ln/>
        </p:spPr>
        <p:txBody>
          <a:bodyPr/>
          <a:lstStyle/>
          <a:p>
            <a:r>
              <a:rPr lang="zh-CN" altLang="en-US"/>
              <a:t>项目二期实施方案</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标题 1"/>
          <p:cNvSpPr>
            <a:spLocks noGrp="1"/>
          </p:cNvSpPr>
          <p:nvPr>
            <p:ph type="title"/>
          </p:nvPr>
        </p:nvSpPr>
        <p:spPr>
          <a:ln/>
        </p:spPr>
        <p:txBody>
          <a:bodyPr/>
          <a:lstStyle/>
          <a:p>
            <a:r>
              <a:rPr lang="zh-CN" altLang="en-US"/>
              <a:t>项目二期实施方案</a:t>
            </a:r>
          </a:p>
        </p:txBody>
      </p:sp>
      <p:grpSp>
        <p:nvGrpSpPr>
          <p:cNvPr id="339975" name="Group 7"/>
          <p:cNvGrpSpPr>
            <a:grpSpLocks/>
          </p:cNvGrpSpPr>
          <p:nvPr/>
        </p:nvGrpSpPr>
        <p:grpSpPr bwMode="auto">
          <a:xfrm>
            <a:off x="395288" y="1628775"/>
            <a:ext cx="8137525" cy="4914900"/>
            <a:chOff x="2880" y="3825"/>
            <a:chExt cx="8280" cy="6240"/>
          </a:xfrm>
        </p:grpSpPr>
        <p:grpSp>
          <p:nvGrpSpPr>
            <p:cNvPr id="339976" name="Group 8"/>
            <p:cNvGrpSpPr>
              <a:grpSpLocks/>
            </p:cNvGrpSpPr>
            <p:nvPr/>
          </p:nvGrpSpPr>
          <p:grpSpPr bwMode="auto">
            <a:xfrm>
              <a:off x="3780" y="3825"/>
              <a:ext cx="6120" cy="2652"/>
              <a:chOff x="3780" y="3825"/>
              <a:chExt cx="6120" cy="2652"/>
            </a:xfrm>
          </p:grpSpPr>
          <p:sp>
            <p:nvSpPr>
              <p:cNvPr id="339977" name="Text Box 9"/>
              <p:cNvSpPr txBox="1">
                <a:spLocks noChangeArrowheads="1"/>
              </p:cNvSpPr>
              <p:nvPr/>
            </p:nvSpPr>
            <p:spPr bwMode="auto">
              <a:xfrm>
                <a:off x="5940" y="3825"/>
                <a:ext cx="1620" cy="780"/>
              </a:xfrm>
              <a:prstGeom prst="rect">
                <a:avLst/>
              </a:prstGeom>
              <a:solidFill>
                <a:srgbClr val="33AED9"/>
              </a:solidFill>
              <a:ln w="9525">
                <a:solidFill>
                  <a:schemeClr val="hlink"/>
                </a:solidFill>
                <a:miter lim="800000"/>
                <a:headEnd/>
                <a:tailEnd/>
              </a:ln>
            </p:spPr>
            <p:txBody>
              <a:bodyPr/>
              <a:lstStyle/>
              <a:p>
                <a:pPr algn="ctr"/>
                <a:r>
                  <a:rPr lang="en-US" altLang="zh-CN">
                    <a:solidFill>
                      <a:schemeClr val="bg1"/>
                    </a:solidFill>
                    <a:latin typeface="Times New Roman" panose="02020603050405020304" pitchFamily="18" charset="0"/>
                  </a:rPr>
                  <a:t>CADAL</a:t>
                </a:r>
              </a:p>
              <a:p>
                <a:pPr algn="just"/>
                <a:r>
                  <a:rPr lang="zh-CN" altLang="en-US">
                    <a:solidFill>
                      <a:schemeClr val="bg1"/>
                    </a:solidFill>
                    <a:latin typeface="Times New Roman" panose="02020603050405020304" pitchFamily="18" charset="0"/>
                  </a:rPr>
                  <a:t>项目管理中心</a:t>
                </a:r>
                <a:endParaRPr lang="zh-CN" altLang="en-US">
                  <a:solidFill>
                    <a:schemeClr val="bg1"/>
                  </a:solidFill>
                </a:endParaRPr>
              </a:p>
            </p:txBody>
          </p:sp>
          <p:sp>
            <p:nvSpPr>
              <p:cNvPr id="339978" name="Line 10"/>
              <p:cNvSpPr>
                <a:spLocks noChangeShapeType="1"/>
              </p:cNvSpPr>
              <p:nvPr/>
            </p:nvSpPr>
            <p:spPr bwMode="auto">
              <a:xfrm flipH="1">
                <a:off x="6840" y="5853"/>
                <a:ext cx="12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39979" name="Line 11"/>
              <p:cNvSpPr>
                <a:spLocks noChangeShapeType="1"/>
              </p:cNvSpPr>
              <p:nvPr/>
            </p:nvSpPr>
            <p:spPr bwMode="auto">
              <a:xfrm>
                <a:off x="6840" y="4605"/>
                <a:ext cx="0" cy="18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39980" name="Line 12"/>
              <p:cNvSpPr>
                <a:spLocks noChangeShapeType="1"/>
              </p:cNvSpPr>
              <p:nvPr/>
            </p:nvSpPr>
            <p:spPr bwMode="auto">
              <a:xfrm>
                <a:off x="5580" y="5853"/>
                <a:ext cx="12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39981" name="Text Box 13"/>
              <p:cNvSpPr txBox="1">
                <a:spLocks noChangeArrowheads="1"/>
              </p:cNvSpPr>
              <p:nvPr/>
            </p:nvSpPr>
            <p:spPr bwMode="auto">
              <a:xfrm>
                <a:off x="7200" y="5385"/>
                <a:ext cx="900" cy="4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zh-CN" altLang="en-US">
                    <a:latin typeface="Times New Roman" panose="02020603050405020304" pitchFamily="18" charset="0"/>
                  </a:rPr>
                  <a:t>顾问</a:t>
                </a:r>
                <a:endParaRPr lang="zh-CN" altLang="en-US"/>
              </a:p>
            </p:txBody>
          </p:sp>
          <p:sp>
            <p:nvSpPr>
              <p:cNvPr id="339982" name="Text Box 14"/>
              <p:cNvSpPr txBox="1">
                <a:spLocks noChangeArrowheads="1"/>
              </p:cNvSpPr>
              <p:nvPr/>
            </p:nvSpPr>
            <p:spPr bwMode="auto">
              <a:xfrm>
                <a:off x="5760" y="5385"/>
                <a:ext cx="900" cy="4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a:latin typeface="Times New Roman" panose="02020603050405020304" pitchFamily="18" charset="0"/>
                  </a:rPr>
                  <a:t>咨询</a:t>
                </a:r>
                <a:endParaRPr lang="zh-CN" altLang="en-US"/>
              </a:p>
            </p:txBody>
          </p:sp>
          <p:sp>
            <p:nvSpPr>
              <p:cNvPr id="339983" name="Text Box 15"/>
              <p:cNvSpPr txBox="1">
                <a:spLocks noChangeArrowheads="1"/>
              </p:cNvSpPr>
              <p:nvPr/>
            </p:nvSpPr>
            <p:spPr bwMode="auto">
              <a:xfrm>
                <a:off x="3780" y="5541"/>
                <a:ext cx="1800" cy="468"/>
              </a:xfrm>
              <a:prstGeom prst="rect">
                <a:avLst/>
              </a:prstGeom>
              <a:solidFill>
                <a:srgbClr val="FFFFFF"/>
              </a:solidFill>
              <a:ln w="9525">
                <a:solidFill>
                  <a:srgbClr val="000000"/>
                </a:solidFill>
                <a:miter lim="800000"/>
                <a:headEnd/>
                <a:tailEnd/>
              </a:ln>
            </p:spPr>
            <p:txBody>
              <a:bodyPr/>
              <a:lstStyle/>
              <a:p>
                <a:pPr algn="ctr"/>
                <a:r>
                  <a:rPr lang="zh-CN" altLang="en-US" sz="1600">
                    <a:latin typeface="Times New Roman" panose="02020603050405020304" pitchFamily="18" charset="0"/>
                  </a:rPr>
                  <a:t>资源建设委员会</a:t>
                </a:r>
                <a:endParaRPr lang="zh-CN" altLang="en-US" sz="1600"/>
              </a:p>
            </p:txBody>
          </p:sp>
          <p:sp>
            <p:nvSpPr>
              <p:cNvPr id="339984" name="Text Box 16"/>
              <p:cNvSpPr txBox="1">
                <a:spLocks noChangeArrowheads="1"/>
              </p:cNvSpPr>
              <p:nvPr/>
            </p:nvSpPr>
            <p:spPr bwMode="auto">
              <a:xfrm>
                <a:off x="8100" y="5541"/>
                <a:ext cx="1800" cy="468"/>
              </a:xfrm>
              <a:prstGeom prst="rect">
                <a:avLst/>
              </a:prstGeom>
              <a:solidFill>
                <a:srgbClr val="FFFFFF"/>
              </a:solidFill>
              <a:ln w="9525">
                <a:solidFill>
                  <a:srgbClr val="000000"/>
                </a:solidFill>
                <a:miter lim="800000"/>
                <a:headEnd/>
                <a:tailEnd/>
              </a:ln>
            </p:spPr>
            <p:txBody>
              <a:bodyPr/>
              <a:lstStyle/>
              <a:p>
                <a:pPr algn="ctr"/>
                <a:r>
                  <a:rPr lang="zh-CN" altLang="en-US" sz="1600">
                    <a:latin typeface="Times New Roman" panose="02020603050405020304" pitchFamily="18" charset="0"/>
                  </a:rPr>
                  <a:t>专家咨询委员会</a:t>
                </a:r>
                <a:endParaRPr lang="zh-CN" altLang="en-US" sz="1600"/>
              </a:p>
            </p:txBody>
          </p:sp>
        </p:grpSp>
        <p:grpSp>
          <p:nvGrpSpPr>
            <p:cNvPr id="339985" name="Group 17"/>
            <p:cNvGrpSpPr>
              <a:grpSpLocks/>
            </p:cNvGrpSpPr>
            <p:nvPr/>
          </p:nvGrpSpPr>
          <p:grpSpPr bwMode="auto">
            <a:xfrm>
              <a:off x="2880" y="6477"/>
              <a:ext cx="8280" cy="3588"/>
              <a:chOff x="2880" y="6477"/>
              <a:chExt cx="8280" cy="3588"/>
            </a:xfrm>
          </p:grpSpPr>
          <p:sp>
            <p:nvSpPr>
              <p:cNvPr id="339986" name="Line 18"/>
              <p:cNvSpPr>
                <a:spLocks noChangeShapeType="1"/>
              </p:cNvSpPr>
              <p:nvPr/>
            </p:nvSpPr>
            <p:spPr bwMode="auto">
              <a:xfrm>
                <a:off x="3240" y="6477"/>
                <a:ext cx="77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9987" name="Line 19"/>
              <p:cNvSpPr>
                <a:spLocks noChangeShapeType="1"/>
              </p:cNvSpPr>
              <p:nvPr/>
            </p:nvSpPr>
            <p:spPr bwMode="auto">
              <a:xfrm>
                <a:off x="3240" y="6477"/>
                <a:ext cx="0" cy="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9988" name="Line 20"/>
              <p:cNvSpPr>
                <a:spLocks noChangeShapeType="1"/>
              </p:cNvSpPr>
              <p:nvPr/>
            </p:nvSpPr>
            <p:spPr bwMode="auto">
              <a:xfrm>
                <a:off x="5400" y="6477"/>
                <a:ext cx="0" cy="31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9989" name="Line 21"/>
              <p:cNvSpPr>
                <a:spLocks noChangeShapeType="1"/>
              </p:cNvSpPr>
              <p:nvPr/>
            </p:nvSpPr>
            <p:spPr bwMode="auto">
              <a:xfrm>
                <a:off x="9540" y="6477"/>
                <a:ext cx="0" cy="31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9990" name="Line 22"/>
              <p:cNvSpPr>
                <a:spLocks noChangeShapeType="1"/>
              </p:cNvSpPr>
              <p:nvPr/>
            </p:nvSpPr>
            <p:spPr bwMode="auto">
              <a:xfrm>
                <a:off x="6480" y="6477"/>
                <a:ext cx="0" cy="31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9991" name="Line 23"/>
              <p:cNvSpPr>
                <a:spLocks noChangeShapeType="1"/>
              </p:cNvSpPr>
              <p:nvPr/>
            </p:nvSpPr>
            <p:spPr bwMode="auto">
              <a:xfrm>
                <a:off x="7380" y="6477"/>
                <a:ext cx="0" cy="31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9992" name="Line 24"/>
              <p:cNvSpPr>
                <a:spLocks noChangeShapeType="1"/>
              </p:cNvSpPr>
              <p:nvPr/>
            </p:nvSpPr>
            <p:spPr bwMode="auto">
              <a:xfrm>
                <a:off x="8640" y="6477"/>
                <a:ext cx="0" cy="31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9993" name="Line 25"/>
              <p:cNvSpPr>
                <a:spLocks noChangeShapeType="1"/>
              </p:cNvSpPr>
              <p:nvPr/>
            </p:nvSpPr>
            <p:spPr bwMode="auto">
              <a:xfrm>
                <a:off x="4320" y="6477"/>
                <a:ext cx="0" cy="31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9994" name="Line 26"/>
              <p:cNvSpPr>
                <a:spLocks noChangeShapeType="1"/>
              </p:cNvSpPr>
              <p:nvPr/>
            </p:nvSpPr>
            <p:spPr bwMode="auto">
              <a:xfrm>
                <a:off x="10980" y="6477"/>
                <a:ext cx="0" cy="31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nvGrpSpPr>
              <p:cNvPr id="339995" name="Group 27"/>
              <p:cNvGrpSpPr>
                <a:grpSpLocks/>
              </p:cNvGrpSpPr>
              <p:nvPr/>
            </p:nvGrpSpPr>
            <p:grpSpPr bwMode="auto">
              <a:xfrm>
                <a:off x="2880" y="6789"/>
                <a:ext cx="8280" cy="3276"/>
                <a:chOff x="2880" y="6789"/>
                <a:chExt cx="8280" cy="3276"/>
              </a:xfrm>
            </p:grpSpPr>
            <p:sp>
              <p:nvSpPr>
                <p:cNvPr id="339996" name="Text Box 28"/>
                <p:cNvSpPr txBox="1">
                  <a:spLocks noChangeArrowheads="1"/>
                </p:cNvSpPr>
                <p:nvPr/>
              </p:nvSpPr>
              <p:spPr bwMode="auto">
                <a:xfrm>
                  <a:off x="2880" y="6789"/>
                  <a:ext cx="540" cy="2496"/>
                </a:xfrm>
                <a:prstGeom prst="rect">
                  <a:avLst/>
                </a:prstGeom>
                <a:solidFill>
                  <a:srgbClr val="FFFFFF"/>
                </a:solidFill>
                <a:ln w="9525">
                  <a:solidFill>
                    <a:srgbClr val="000000"/>
                  </a:solidFill>
                  <a:miter lim="800000"/>
                  <a:headEnd/>
                  <a:tailEnd/>
                </a:ln>
              </p:spPr>
              <p:txBody>
                <a:bodyPr/>
                <a:lstStyle/>
                <a:p>
                  <a:pPr algn="just"/>
                  <a:r>
                    <a:rPr lang="zh-CN" altLang="en-US">
                      <a:latin typeface="Times New Roman" panose="02020603050405020304" pitchFamily="18" charset="0"/>
                    </a:rPr>
                    <a:t>资源建设部</a:t>
                  </a:r>
                  <a:endParaRPr lang="zh-CN" altLang="en-US"/>
                </a:p>
              </p:txBody>
            </p:sp>
            <p:sp>
              <p:nvSpPr>
                <p:cNvPr id="339997" name="Text Box 29"/>
                <p:cNvSpPr txBox="1">
                  <a:spLocks noChangeArrowheads="1"/>
                </p:cNvSpPr>
                <p:nvPr/>
              </p:nvSpPr>
              <p:spPr bwMode="auto">
                <a:xfrm>
                  <a:off x="9360" y="6789"/>
                  <a:ext cx="540" cy="1092"/>
                </a:xfrm>
                <a:prstGeom prst="rect">
                  <a:avLst/>
                </a:prstGeom>
                <a:solidFill>
                  <a:srgbClr val="FFFFFF"/>
                </a:solidFill>
                <a:ln w="9525">
                  <a:solidFill>
                    <a:srgbClr val="000000"/>
                  </a:solidFill>
                  <a:miter lim="800000"/>
                  <a:headEnd/>
                  <a:tailEnd/>
                </a:ln>
              </p:spPr>
              <p:txBody>
                <a:bodyPr/>
                <a:lstStyle/>
                <a:p>
                  <a:pPr algn="just"/>
                  <a:r>
                    <a:rPr lang="zh-CN" altLang="en-US">
                      <a:latin typeface="Times New Roman" panose="02020603050405020304" pitchFamily="18" charset="0"/>
                    </a:rPr>
                    <a:t>质控部</a:t>
                  </a:r>
                  <a:endParaRPr lang="zh-CN" altLang="en-US"/>
                </a:p>
              </p:txBody>
            </p:sp>
            <p:sp>
              <p:nvSpPr>
                <p:cNvPr id="339998" name="Text Box 30"/>
                <p:cNvSpPr txBox="1">
                  <a:spLocks noChangeArrowheads="1"/>
                </p:cNvSpPr>
                <p:nvPr/>
              </p:nvSpPr>
              <p:spPr bwMode="auto">
                <a:xfrm>
                  <a:off x="5040" y="6789"/>
                  <a:ext cx="540" cy="1092"/>
                </a:xfrm>
                <a:prstGeom prst="rect">
                  <a:avLst/>
                </a:prstGeom>
                <a:solidFill>
                  <a:srgbClr val="FFFFFF"/>
                </a:solidFill>
                <a:ln w="9525">
                  <a:solidFill>
                    <a:srgbClr val="000000"/>
                  </a:solidFill>
                  <a:miter lim="800000"/>
                  <a:headEnd/>
                  <a:tailEnd/>
                </a:ln>
              </p:spPr>
              <p:txBody>
                <a:bodyPr/>
                <a:lstStyle/>
                <a:p>
                  <a:pPr algn="just"/>
                  <a:r>
                    <a:rPr lang="zh-CN" altLang="en-US">
                      <a:latin typeface="Times New Roman" panose="02020603050405020304" pitchFamily="18" charset="0"/>
                    </a:rPr>
                    <a:t>办公室</a:t>
                  </a:r>
                  <a:endParaRPr lang="zh-CN" altLang="en-US"/>
                </a:p>
              </p:txBody>
            </p:sp>
            <p:sp>
              <p:nvSpPr>
                <p:cNvPr id="339999" name="Text Box 31"/>
                <p:cNvSpPr txBox="1">
                  <a:spLocks noChangeArrowheads="1"/>
                </p:cNvSpPr>
                <p:nvPr/>
              </p:nvSpPr>
              <p:spPr bwMode="auto">
                <a:xfrm>
                  <a:off x="6120" y="6789"/>
                  <a:ext cx="540" cy="2028"/>
                </a:xfrm>
                <a:prstGeom prst="rect">
                  <a:avLst/>
                </a:prstGeom>
                <a:solidFill>
                  <a:srgbClr val="FFFFFF"/>
                </a:solidFill>
                <a:ln w="9525">
                  <a:solidFill>
                    <a:srgbClr val="000000"/>
                  </a:solidFill>
                  <a:miter lim="800000"/>
                  <a:headEnd/>
                  <a:tailEnd/>
                </a:ln>
              </p:spPr>
              <p:txBody>
                <a:bodyPr/>
                <a:lstStyle/>
                <a:p>
                  <a:pPr algn="just"/>
                  <a:r>
                    <a:rPr lang="zh-CN" altLang="en-US">
                      <a:latin typeface="Times New Roman" panose="02020603050405020304" pitchFamily="18" charset="0"/>
                    </a:rPr>
                    <a:t>读者服务部</a:t>
                  </a:r>
                  <a:endParaRPr lang="zh-CN" altLang="en-US"/>
                </a:p>
              </p:txBody>
            </p:sp>
            <p:sp>
              <p:nvSpPr>
                <p:cNvPr id="340000" name="Text Box 32"/>
                <p:cNvSpPr txBox="1">
                  <a:spLocks noChangeArrowheads="1"/>
                </p:cNvSpPr>
                <p:nvPr/>
              </p:nvSpPr>
              <p:spPr bwMode="auto">
                <a:xfrm>
                  <a:off x="7200" y="6789"/>
                  <a:ext cx="540" cy="1092"/>
                </a:xfrm>
                <a:prstGeom prst="rect">
                  <a:avLst/>
                </a:prstGeom>
                <a:solidFill>
                  <a:srgbClr val="FFFFFF"/>
                </a:solidFill>
                <a:ln w="9525">
                  <a:solidFill>
                    <a:srgbClr val="000000"/>
                  </a:solidFill>
                  <a:miter lim="800000"/>
                  <a:headEnd/>
                  <a:tailEnd/>
                </a:ln>
              </p:spPr>
              <p:txBody>
                <a:bodyPr/>
                <a:lstStyle/>
                <a:p>
                  <a:pPr algn="just"/>
                  <a:r>
                    <a:rPr lang="zh-CN" altLang="en-US">
                      <a:latin typeface="Times New Roman" panose="02020603050405020304" pitchFamily="18" charset="0"/>
                    </a:rPr>
                    <a:t>研发部</a:t>
                  </a:r>
                  <a:endParaRPr lang="zh-CN" altLang="en-US"/>
                </a:p>
              </p:txBody>
            </p:sp>
            <p:sp>
              <p:nvSpPr>
                <p:cNvPr id="340001" name="Text Box 33"/>
                <p:cNvSpPr txBox="1">
                  <a:spLocks noChangeArrowheads="1"/>
                </p:cNvSpPr>
                <p:nvPr/>
              </p:nvSpPr>
              <p:spPr bwMode="auto">
                <a:xfrm>
                  <a:off x="4140" y="6789"/>
                  <a:ext cx="540" cy="3276"/>
                </a:xfrm>
                <a:prstGeom prst="rect">
                  <a:avLst/>
                </a:prstGeom>
                <a:solidFill>
                  <a:srgbClr val="FFFFFF"/>
                </a:solidFill>
                <a:ln w="9525">
                  <a:solidFill>
                    <a:srgbClr val="000000"/>
                  </a:solidFill>
                  <a:miter lim="800000"/>
                  <a:headEnd/>
                  <a:tailEnd/>
                </a:ln>
              </p:spPr>
              <p:txBody>
                <a:bodyPr/>
                <a:lstStyle/>
                <a:p>
                  <a:pPr algn="just"/>
                  <a:r>
                    <a:rPr lang="zh-CN" altLang="en-US" sz="1600">
                      <a:latin typeface="Times New Roman" panose="02020603050405020304" pitchFamily="18" charset="0"/>
                    </a:rPr>
                    <a:t>对外合作与交流部</a:t>
                  </a:r>
                  <a:endParaRPr lang="zh-CN" altLang="en-US" sz="1600"/>
                </a:p>
              </p:txBody>
            </p:sp>
            <p:sp>
              <p:nvSpPr>
                <p:cNvPr id="340002" name="Text Box 34"/>
                <p:cNvSpPr txBox="1">
                  <a:spLocks noChangeArrowheads="1"/>
                </p:cNvSpPr>
                <p:nvPr/>
              </p:nvSpPr>
              <p:spPr bwMode="auto">
                <a:xfrm>
                  <a:off x="8280" y="6789"/>
                  <a:ext cx="540" cy="1092"/>
                </a:xfrm>
                <a:prstGeom prst="rect">
                  <a:avLst/>
                </a:prstGeom>
                <a:solidFill>
                  <a:srgbClr val="FFFFFF"/>
                </a:solidFill>
                <a:ln w="9525">
                  <a:solidFill>
                    <a:srgbClr val="000000"/>
                  </a:solidFill>
                  <a:miter lim="800000"/>
                  <a:headEnd/>
                  <a:tailEnd/>
                </a:ln>
              </p:spPr>
              <p:txBody>
                <a:bodyPr/>
                <a:lstStyle/>
                <a:p>
                  <a:pPr algn="just"/>
                  <a:r>
                    <a:rPr lang="zh-CN" altLang="en-US">
                      <a:latin typeface="Times New Roman" panose="02020603050405020304" pitchFamily="18" charset="0"/>
                    </a:rPr>
                    <a:t>数据部</a:t>
                  </a:r>
                  <a:endParaRPr lang="zh-CN" altLang="en-US"/>
                </a:p>
              </p:txBody>
            </p:sp>
            <p:sp>
              <p:nvSpPr>
                <p:cNvPr id="340003" name="Text Box 35"/>
                <p:cNvSpPr txBox="1">
                  <a:spLocks noChangeArrowheads="1"/>
                </p:cNvSpPr>
                <p:nvPr/>
              </p:nvSpPr>
              <p:spPr bwMode="auto">
                <a:xfrm>
                  <a:off x="10800" y="6789"/>
                  <a:ext cx="360" cy="1716"/>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1200" b="1">
                      <a:latin typeface="Times New Roman" panose="02020603050405020304" pitchFamily="18" charset="0"/>
                    </a:rPr>
                    <a:t>.</a:t>
                  </a:r>
                </a:p>
                <a:p>
                  <a:pPr algn="just"/>
                  <a:r>
                    <a:rPr lang="en-US" altLang="zh-CN" sz="1200" b="1">
                      <a:latin typeface="Times New Roman" panose="02020603050405020304" pitchFamily="18" charset="0"/>
                    </a:rPr>
                    <a:t>.</a:t>
                  </a:r>
                </a:p>
                <a:p>
                  <a:pPr algn="just"/>
                  <a:r>
                    <a:rPr lang="en-US" altLang="zh-CN" sz="1200" b="1">
                      <a:latin typeface="Times New Roman" panose="02020603050405020304" pitchFamily="18" charset="0"/>
                    </a:rPr>
                    <a:t>.</a:t>
                  </a:r>
                </a:p>
                <a:p>
                  <a:pPr algn="just"/>
                  <a:r>
                    <a:rPr lang="en-US" altLang="zh-CN" sz="1200" b="1">
                      <a:latin typeface="Times New Roman" panose="02020603050405020304" pitchFamily="18" charset="0"/>
                    </a:rPr>
                    <a:t>.</a:t>
                  </a:r>
                </a:p>
                <a:p>
                  <a:pPr algn="just"/>
                  <a:r>
                    <a:rPr lang="en-US" altLang="zh-CN" sz="1200" b="1">
                      <a:latin typeface="Times New Roman" panose="02020603050405020304" pitchFamily="18" charset="0"/>
                    </a:rPr>
                    <a:t>.</a:t>
                  </a:r>
                  <a:endParaRPr lang="en-US" altLang="zh-CN"/>
                </a:p>
              </p:txBody>
            </p:sp>
          </p:grpSp>
        </p:gr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标题 1"/>
          <p:cNvSpPr>
            <a:spLocks noGrp="1"/>
          </p:cNvSpPr>
          <p:nvPr>
            <p:ph type="title"/>
          </p:nvPr>
        </p:nvSpPr>
        <p:spPr>
          <a:ln/>
        </p:spPr>
        <p:txBody>
          <a:bodyPr/>
          <a:lstStyle/>
          <a:p>
            <a:r>
              <a:rPr lang="zh-CN" altLang="en-US"/>
              <a:t>项目二期实施方案</a:t>
            </a:r>
          </a:p>
        </p:txBody>
      </p:sp>
      <p:sp>
        <p:nvSpPr>
          <p:cNvPr id="342048" name="内容占位符 2"/>
          <p:cNvSpPr>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r>
              <a:rPr kumimoji="1" lang="zh-CN" altLang="en-US">
                <a:latin typeface="黑体" panose="02010609060101010101" pitchFamily="49" charset="-122"/>
                <a:ea typeface="黑体" panose="02010609060101010101" pitchFamily="49" charset="-122"/>
              </a:rPr>
              <a:t>组织专家咨询委员会和资源建设委员会</a:t>
            </a:r>
          </a:p>
          <a:p>
            <a:pPr lvl="1"/>
            <a:r>
              <a:rPr kumimoji="1" lang="zh-CN" altLang="en-US">
                <a:latin typeface="黑体" panose="02010609060101010101" pitchFamily="49" charset="-122"/>
                <a:ea typeface="黑体" panose="02010609060101010101" pitchFamily="49" charset="-122"/>
              </a:rPr>
              <a:t>专家委员会协助制订、审核工作方案和工作计划，参加对项目中重大建设内容的检查、评估和验收工作；对技术路线选择、设备选型等重大技术问题进行专题论证，提出咨询意见；对项目建设提出改进建议等。</a:t>
            </a:r>
          </a:p>
          <a:p>
            <a:pPr lvl="1"/>
            <a:r>
              <a:rPr kumimoji="1" lang="zh-CN" altLang="en-US">
                <a:latin typeface="黑体" panose="02010609060101010101" pitchFamily="49" charset="-122"/>
                <a:ea typeface="黑体" panose="02010609060101010101" pitchFamily="49" charset="-122"/>
              </a:rPr>
              <a:t>资源建设委员会负责制定项目资源建设的目标和内容；论证项目资源建设的必要性和可行性；对资源选择与加工进行指导</a:t>
            </a:r>
            <a:r>
              <a:rPr kumimoji="1" lang="en-US" altLang="zh-CN">
                <a:latin typeface="黑体" panose="02010609060101010101" pitchFamily="49" charset="-122"/>
                <a:ea typeface="黑体" panose="02010609060101010101" pitchFamily="49" charset="-122"/>
              </a:rPr>
              <a:t>,</a:t>
            </a:r>
            <a:r>
              <a:rPr kumimoji="1" lang="zh-CN" altLang="en-US">
                <a:latin typeface="黑体" panose="02010609060101010101" pitchFamily="49" charset="-122"/>
                <a:ea typeface="黑体" panose="02010609060101010101" pitchFamily="49" charset="-122"/>
              </a:rPr>
              <a:t>协助资源组织和评估等。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p:cNvSpPr>
          <p:nvPr>
            <p:ph type="body" idx="1"/>
          </p:nvPr>
        </p:nvSpPr>
        <p:spPr/>
        <p:txBody>
          <a:bodyPr/>
          <a:lstStyle/>
          <a:p>
            <a:pPr>
              <a:lnSpc>
                <a:spcPct val="80000"/>
              </a:lnSpc>
            </a:pPr>
            <a:r>
              <a:rPr lang="en-US" altLang="zh-CN" sz="2800">
                <a:latin typeface="黑体" panose="02010609060101010101" pitchFamily="49" charset="-122"/>
                <a:ea typeface="黑体" panose="02010609060101010101" pitchFamily="49" charset="-122"/>
              </a:rPr>
              <a:t>CADAL</a:t>
            </a:r>
            <a:r>
              <a:rPr lang="zh-CN" altLang="en-US" sz="2800">
                <a:latin typeface="黑体" panose="02010609060101010101" pitchFamily="49" charset="-122"/>
                <a:ea typeface="黑体" panose="02010609060101010101" pitchFamily="49" charset="-122"/>
              </a:rPr>
              <a:t>项目专家委员会建议名单</a:t>
            </a:r>
          </a:p>
          <a:p>
            <a:pPr>
              <a:lnSpc>
                <a:spcPct val="80000"/>
              </a:lnSpc>
              <a:buFont typeface="Arial" panose="020B0604020202020204" pitchFamily="34" charset="0"/>
              <a:buNone/>
            </a:pPr>
            <a:endParaRPr lang="zh-CN" altLang="en-US" sz="2800"/>
          </a:p>
          <a:p>
            <a:pPr>
              <a:lnSpc>
                <a:spcPct val="80000"/>
              </a:lnSpc>
              <a:buFont typeface="Arial" panose="020B0604020202020204" pitchFamily="34" charset="0"/>
              <a:buNone/>
            </a:pPr>
            <a:r>
              <a:rPr lang="zh-CN" altLang="en-US" sz="2000">
                <a:latin typeface="黑体" panose="02010609060101010101" pitchFamily="49" charset="-122"/>
                <a:ea typeface="黑体" panose="02010609060101010101" pitchFamily="49" charset="-122"/>
              </a:rPr>
              <a:t>   主任： 李国杰院士</a:t>
            </a:r>
          </a:p>
          <a:p>
            <a:pPr>
              <a:lnSpc>
                <a:spcPct val="80000"/>
              </a:lnSpc>
              <a:buFont typeface="Arial" panose="020B0604020202020204" pitchFamily="34" charset="0"/>
              <a:buNone/>
            </a:pPr>
            <a:r>
              <a:rPr lang="zh-CN" altLang="en-US" sz="2000">
                <a:latin typeface="黑体" panose="02010609060101010101" pitchFamily="49" charset="-122"/>
                <a:ea typeface="黑体" panose="02010609060101010101" pitchFamily="49" charset="-122"/>
              </a:rPr>
              <a:t>   委员：张尧学      清华大学  院士</a:t>
            </a:r>
          </a:p>
          <a:p>
            <a:pPr>
              <a:lnSpc>
                <a:spcPct val="80000"/>
              </a:lnSpc>
              <a:buFont typeface="Arial" panose="020B0604020202020204" pitchFamily="34" charset="0"/>
              <a:buNone/>
            </a:pPr>
            <a:r>
              <a:rPr lang="zh-CN" altLang="en-US" sz="2000">
                <a:latin typeface="黑体" panose="02010609060101010101" pitchFamily="49" charset="-122"/>
                <a:ea typeface="黑体" panose="02010609060101010101" pitchFamily="49" charset="-122"/>
              </a:rPr>
              <a:t>         潘云鹤      中国工程院  院士</a:t>
            </a:r>
            <a:endParaRPr lang="en-US" altLang="zh-CN" sz="2000">
              <a:latin typeface="黑体" panose="02010609060101010101" pitchFamily="49" charset="-122"/>
              <a:ea typeface="黑体" panose="02010609060101010101" pitchFamily="49" charset="-122"/>
            </a:endParaRPr>
          </a:p>
          <a:p>
            <a:pPr>
              <a:lnSpc>
                <a:spcPct val="80000"/>
              </a:lnSpc>
              <a:buFont typeface="Arial" panose="020B0604020202020204" pitchFamily="34" charset="0"/>
              <a:buNone/>
            </a:pPr>
            <a:r>
              <a:rPr lang="zh-CN" altLang="en-US" sz="2000">
                <a:latin typeface="黑体" panose="02010609060101010101" pitchFamily="49" charset="-122"/>
                <a:ea typeface="黑体" panose="02010609060101010101" pitchFamily="49" charset="-122"/>
              </a:rPr>
              <a:t>         高文        北京大学信息学院</a:t>
            </a:r>
          </a:p>
          <a:p>
            <a:pPr>
              <a:lnSpc>
                <a:spcPct val="80000"/>
              </a:lnSpc>
              <a:buFont typeface="Arial" panose="020B0604020202020204" pitchFamily="34" charset="0"/>
              <a:buNone/>
            </a:pPr>
            <a:r>
              <a:rPr lang="zh-CN" altLang="en-US" sz="2000">
                <a:latin typeface="黑体" panose="02010609060101010101" pitchFamily="49" charset="-122"/>
                <a:ea typeface="黑体" panose="02010609060101010101" pitchFamily="49" charset="-122"/>
              </a:rPr>
              <a:t>         周激流      成都大学  校长</a:t>
            </a:r>
          </a:p>
          <a:p>
            <a:pPr>
              <a:lnSpc>
                <a:spcPct val="80000"/>
              </a:lnSpc>
              <a:buFont typeface="Arial" panose="020B0604020202020204" pitchFamily="34" charset="0"/>
              <a:buNone/>
            </a:pPr>
            <a:r>
              <a:rPr lang="zh-CN" altLang="en-US" sz="2000">
                <a:latin typeface="黑体" panose="02010609060101010101" pitchFamily="49" charset="-122"/>
                <a:ea typeface="黑体" panose="02010609060101010101" pitchFamily="49" charset="-122"/>
              </a:rPr>
              <a:t>         张晓林      中国科学院国家科学图书馆  常务副馆长 </a:t>
            </a:r>
          </a:p>
          <a:p>
            <a:pPr>
              <a:lnSpc>
                <a:spcPct val="80000"/>
              </a:lnSpc>
              <a:buFont typeface="Arial" panose="020B0604020202020204" pitchFamily="34" charset="0"/>
              <a:buNone/>
            </a:pPr>
            <a:r>
              <a:rPr lang="zh-CN" altLang="en-US" sz="2000">
                <a:latin typeface="黑体" panose="02010609060101010101" pitchFamily="49" charset="-122"/>
                <a:ea typeface="黑体" panose="02010609060101010101" pitchFamily="49" charset="-122"/>
              </a:rPr>
              <a:t>         孙茂松      清华大学计算机系  系主任</a:t>
            </a:r>
          </a:p>
          <a:p>
            <a:pPr>
              <a:lnSpc>
                <a:spcPct val="80000"/>
              </a:lnSpc>
              <a:buFont typeface="Arial" panose="020B0604020202020204" pitchFamily="34" charset="0"/>
              <a:buNone/>
            </a:pPr>
            <a:r>
              <a:rPr lang="zh-CN" altLang="en-US" sz="2000">
                <a:latin typeface="黑体" panose="02010609060101010101" pitchFamily="49" charset="-122"/>
                <a:ea typeface="黑体" panose="02010609060101010101" pitchFamily="49" charset="-122"/>
              </a:rPr>
              <a:t>         朱强        北京大学图书馆  馆长</a:t>
            </a:r>
          </a:p>
          <a:p>
            <a:pPr>
              <a:lnSpc>
                <a:spcPct val="80000"/>
              </a:lnSpc>
              <a:buFont typeface="Arial" panose="020B0604020202020204" pitchFamily="34" charset="0"/>
              <a:buNone/>
            </a:pPr>
            <a:r>
              <a:rPr lang="zh-CN" altLang="en-US" sz="2000">
                <a:latin typeface="黑体" panose="02010609060101010101" pitchFamily="49" charset="-122"/>
                <a:ea typeface="黑体" panose="02010609060101010101" pitchFamily="49" charset="-122"/>
              </a:rPr>
              <a:t>         吴志攀      北京大学</a:t>
            </a:r>
          </a:p>
          <a:p>
            <a:pPr>
              <a:lnSpc>
                <a:spcPct val="80000"/>
              </a:lnSpc>
              <a:buFont typeface="Arial" panose="020B0604020202020204" pitchFamily="34" charset="0"/>
              <a:buNone/>
            </a:pPr>
            <a:r>
              <a:rPr lang="zh-CN" altLang="en-US" sz="2000">
                <a:latin typeface="黑体" panose="02010609060101010101" pitchFamily="49" charset="-122"/>
                <a:ea typeface="黑体" panose="02010609060101010101" pitchFamily="49" charset="-122"/>
              </a:rPr>
              <a:t>         庄越挺      浙江大学计算机学院  院长</a:t>
            </a:r>
          </a:p>
        </p:txBody>
      </p:sp>
      <p:sp>
        <p:nvSpPr>
          <p:cNvPr id="249860" name="标题 1"/>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r>
              <a:rPr lang="zh-CN" altLang="en-US"/>
              <a:t>项目二期实施方案</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Rectangle 3"/>
          <p:cNvSpPr>
            <a:spLocks noGrp="1"/>
          </p:cNvSpPr>
          <p:nvPr>
            <p:ph type="body" idx="1"/>
          </p:nvPr>
        </p:nvSpPr>
        <p:spPr>
          <a:xfrm>
            <a:off x="395288" y="1557338"/>
            <a:ext cx="8229600" cy="5040312"/>
          </a:xfrm>
        </p:spPr>
        <p:txBody>
          <a:bodyPr/>
          <a:lstStyle/>
          <a:p>
            <a:pPr>
              <a:lnSpc>
                <a:spcPct val="80000"/>
              </a:lnSpc>
            </a:pPr>
            <a:r>
              <a:rPr lang="en-US" altLang="zh-CN" sz="2000">
                <a:latin typeface="黑体" panose="02010609060101010101" pitchFamily="49" charset="-122"/>
                <a:ea typeface="黑体" panose="02010609060101010101" pitchFamily="49" charset="-122"/>
              </a:rPr>
              <a:t>CADAL</a:t>
            </a:r>
            <a:r>
              <a:rPr lang="zh-CN" altLang="en-US" sz="2000">
                <a:latin typeface="黑体" panose="02010609060101010101" pitchFamily="49" charset="-122"/>
                <a:ea typeface="黑体" panose="02010609060101010101" pitchFamily="49" charset="-122"/>
              </a:rPr>
              <a:t>项目资源建设委员会建议名单</a:t>
            </a:r>
          </a:p>
          <a:p>
            <a:pPr>
              <a:lnSpc>
                <a:spcPct val="80000"/>
              </a:lnSpc>
              <a:buFont typeface="Arial" panose="020B0604020202020204" pitchFamily="34" charset="0"/>
              <a:buNone/>
            </a:pPr>
            <a:endParaRPr lang="en-US" altLang="zh-CN" sz="1600">
              <a:latin typeface="黑体" panose="02010609060101010101" pitchFamily="49" charset="-122"/>
              <a:ea typeface="黑体" panose="02010609060101010101" pitchFamily="49" charset="-122"/>
            </a:endParaRPr>
          </a:p>
          <a:p>
            <a:pPr>
              <a:lnSpc>
                <a:spcPct val="80000"/>
              </a:lnSpc>
              <a:buFont typeface="Arial" panose="020B0604020202020204" pitchFamily="34" charset="0"/>
              <a:buNone/>
            </a:pPr>
            <a:r>
              <a:rPr lang="zh-CN" altLang="en-US" sz="1600">
                <a:latin typeface="黑体" panose="02010609060101010101" pitchFamily="49" charset="-122"/>
                <a:ea typeface="黑体" panose="02010609060101010101" pitchFamily="49" charset="-122"/>
              </a:rPr>
              <a:t>    主 任</a:t>
            </a:r>
            <a:r>
              <a:rPr lang="en-US" altLang="zh-CN" sz="1600">
                <a:latin typeface="黑体" panose="02010609060101010101" pitchFamily="49" charset="-122"/>
                <a:ea typeface="黑体" panose="02010609060101010101" pitchFamily="49" charset="-122"/>
              </a:rPr>
              <a:t>:  </a:t>
            </a:r>
            <a:r>
              <a:rPr lang="zh-CN" altLang="en-US" sz="1600">
                <a:latin typeface="黑体" panose="02010609060101010101" pitchFamily="49" charset="-122"/>
                <a:ea typeface="黑体" panose="02010609060101010101" pitchFamily="49" charset="-122"/>
              </a:rPr>
              <a:t>杨卫      固体力学专家、中科院院士</a:t>
            </a:r>
            <a:r>
              <a:rPr lang="en-US" altLang="zh-CN" sz="1600">
                <a:latin typeface="黑体" panose="02010609060101010101" pitchFamily="49" charset="-122"/>
                <a:ea typeface="黑体" panose="02010609060101010101" pitchFamily="49" charset="-122"/>
              </a:rPr>
              <a:t>      </a:t>
            </a:r>
            <a:r>
              <a:rPr lang="zh-CN" altLang="en-US" sz="1600">
                <a:latin typeface="黑体" panose="02010609060101010101" pitchFamily="49" charset="-122"/>
                <a:ea typeface="黑体" panose="02010609060101010101" pitchFamily="49" charset="-122"/>
              </a:rPr>
              <a:t>　　浙江大学 </a:t>
            </a:r>
          </a:p>
          <a:p>
            <a:pPr>
              <a:lnSpc>
                <a:spcPct val="80000"/>
              </a:lnSpc>
              <a:buFont typeface="Arial" panose="020B0604020202020204" pitchFamily="34" charset="0"/>
              <a:buNone/>
            </a:pPr>
            <a:r>
              <a:rPr lang="zh-CN" altLang="en-US" sz="1600">
                <a:latin typeface="黑体" panose="02010609060101010101" pitchFamily="49" charset="-122"/>
                <a:ea typeface="黑体" panose="02010609060101010101" pitchFamily="49" charset="-122"/>
              </a:rPr>
              <a:t>    成 员</a:t>
            </a:r>
            <a:r>
              <a:rPr lang="en-US" altLang="zh-CN" sz="1600">
                <a:latin typeface="黑体" panose="02010609060101010101" pitchFamily="49" charset="-122"/>
                <a:ea typeface="黑体" panose="02010609060101010101" pitchFamily="49" charset="-122"/>
              </a:rPr>
              <a:t>:  </a:t>
            </a:r>
            <a:r>
              <a:rPr lang="zh-CN" altLang="en-US" sz="1600">
                <a:latin typeface="黑体" panose="02010609060101010101" pitchFamily="49" charset="-122"/>
                <a:ea typeface="黑体" panose="02010609060101010101" pitchFamily="49" charset="-122"/>
              </a:rPr>
              <a:t>葛剑雄    历史、地理专家                　　复旦大学 </a:t>
            </a:r>
          </a:p>
          <a:p>
            <a:pPr>
              <a:lnSpc>
                <a:spcPct val="80000"/>
              </a:lnSpc>
              <a:buFont typeface="Arial" panose="020B0604020202020204" pitchFamily="34" charset="0"/>
              <a:buNone/>
            </a:pPr>
            <a:r>
              <a:rPr lang="zh-CN" altLang="en-US" sz="1600">
                <a:latin typeface="黑体" panose="02010609060101010101" pitchFamily="49" charset="-122"/>
                <a:ea typeface="黑体" panose="02010609060101010101" pitchFamily="49" charset="-122"/>
              </a:rPr>
              <a:t>            胡思得    核物理专家、工程院院士        　　清华大学 </a:t>
            </a:r>
          </a:p>
          <a:p>
            <a:pPr>
              <a:lnSpc>
                <a:spcPct val="80000"/>
              </a:lnSpc>
              <a:buFont typeface="Arial" panose="020B0604020202020204" pitchFamily="34" charset="0"/>
              <a:buNone/>
            </a:pPr>
            <a:r>
              <a:rPr lang="zh-CN" altLang="en-US" sz="1600">
                <a:latin typeface="黑体" panose="02010609060101010101" pitchFamily="49" charset="-122"/>
                <a:ea typeface="黑体" panose="02010609060101010101" pitchFamily="49" charset="-122"/>
              </a:rPr>
              <a:t>            柳百成    铸造工艺与设备专家、工程院院士　　清华大学 </a:t>
            </a:r>
          </a:p>
          <a:p>
            <a:pPr>
              <a:lnSpc>
                <a:spcPct val="80000"/>
              </a:lnSpc>
              <a:buFont typeface="Arial" panose="020B0604020202020204" pitchFamily="34" charset="0"/>
              <a:buNone/>
            </a:pPr>
            <a:r>
              <a:rPr lang="zh-CN" altLang="en-US" sz="1600">
                <a:latin typeface="黑体" panose="02010609060101010101" pitchFamily="49" charset="-122"/>
                <a:ea typeface="黑体" panose="02010609060101010101" pitchFamily="49" charset="-122"/>
              </a:rPr>
              <a:t>            黎乐民    化学专家、中科院院士          　　北京大学 </a:t>
            </a:r>
          </a:p>
          <a:p>
            <a:pPr>
              <a:lnSpc>
                <a:spcPct val="80000"/>
              </a:lnSpc>
              <a:buFont typeface="Arial" panose="020B0604020202020204" pitchFamily="34" charset="0"/>
              <a:buNone/>
            </a:pPr>
            <a:r>
              <a:rPr lang="zh-CN" altLang="en-US" sz="1600">
                <a:latin typeface="黑体" panose="02010609060101010101" pitchFamily="49" charset="-122"/>
                <a:ea typeface="黑体" panose="02010609060101010101" pitchFamily="49" charset="-122"/>
              </a:rPr>
              <a:t>            巴德年    医学专家、工程院院士          　　中国协和医科大学 </a:t>
            </a:r>
          </a:p>
          <a:p>
            <a:pPr>
              <a:lnSpc>
                <a:spcPct val="80000"/>
              </a:lnSpc>
              <a:buFont typeface="Arial" panose="020B0604020202020204" pitchFamily="34" charset="0"/>
              <a:buNone/>
            </a:pPr>
            <a:r>
              <a:rPr lang="zh-CN" altLang="en-US" sz="1600">
                <a:latin typeface="黑体" panose="02010609060101010101" pitchFamily="49" charset="-122"/>
                <a:ea typeface="黑体" panose="02010609060101010101" pitchFamily="49" charset="-122"/>
              </a:rPr>
              <a:t>            许 江     美术专家                      　　中国美院 </a:t>
            </a:r>
          </a:p>
          <a:p>
            <a:pPr>
              <a:lnSpc>
                <a:spcPct val="80000"/>
              </a:lnSpc>
              <a:buFont typeface="Arial" panose="020B0604020202020204" pitchFamily="34" charset="0"/>
              <a:buNone/>
            </a:pPr>
            <a:r>
              <a:rPr lang="zh-CN" altLang="en-US" sz="1600">
                <a:latin typeface="黑体" panose="02010609060101010101" pitchFamily="49" charset="-122"/>
                <a:ea typeface="黑体" panose="02010609060101010101" pitchFamily="49" charset="-122"/>
              </a:rPr>
              <a:t>            都有为    磁学与磁性材料专家、中科院院士　　南京大学 </a:t>
            </a:r>
          </a:p>
          <a:p>
            <a:pPr>
              <a:lnSpc>
                <a:spcPct val="80000"/>
              </a:lnSpc>
              <a:buFont typeface="Arial" panose="020B0604020202020204" pitchFamily="34" charset="0"/>
              <a:buNone/>
            </a:pPr>
            <a:r>
              <a:rPr lang="zh-CN" altLang="en-US" sz="1600">
                <a:latin typeface="黑体" panose="02010609060101010101" pitchFamily="49" charset="-122"/>
                <a:ea typeface="黑体" panose="02010609060101010101" pitchFamily="49" charset="-122"/>
              </a:rPr>
              <a:t>            贺林      遗传生物学家 、中科院院士     　　上海交通大学 </a:t>
            </a:r>
          </a:p>
          <a:p>
            <a:pPr>
              <a:lnSpc>
                <a:spcPct val="80000"/>
              </a:lnSpc>
              <a:buFont typeface="Arial" panose="020B0604020202020204" pitchFamily="34" charset="0"/>
              <a:buNone/>
            </a:pPr>
            <a:r>
              <a:rPr lang="zh-CN" altLang="en-US" sz="1600">
                <a:latin typeface="黑体" panose="02010609060101010101" pitchFamily="49" charset="-122"/>
                <a:ea typeface="黑体" panose="02010609060101010101" pitchFamily="49" charset="-122"/>
              </a:rPr>
              <a:t>            刘永坦    中国雷达与信号处理技术专家 </a:t>
            </a:r>
          </a:p>
          <a:p>
            <a:pPr>
              <a:lnSpc>
                <a:spcPct val="80000"/>
              </a:lnSpc>
              <a:buFont typeface="Arial" panose="020B0604020202020204" pitchFamily="34" charset="0"/>
              <a:buNone/>
            </a:pPr>
            <a:r>
              <a:rPr lang="zh-CN" altLang="en-US" sz="1600">
                <a:latin typeface="黑体" panose="02010609060101010101" pitchFamily="49" charset="-122"/>
                <a:ea typeface="黑体" panose="02010609060101010101" pitchFamily="49" charset="-122"/>
              </a:rPr>
              <a:t>                      中科院院士、工程院院士        　　哈尔滨工业大学 </a:t>
            </a:r>
          </a:p>
          <a:p>
            <a:pPr>
              <a:lnSpc>
                <a:spcPct val="80000"/>
              </a:lnSpc>
              <a:buFont typeface="Arial" panose="020B0604020202020204" pitchFamily="34" charset="0"/>
              <a:buNone/>
            </a:pPr>
            <a:r>
              <a:rPr lang="zh-CN" altLang="en-US" sz="1600">
                <a:latin typeface="黑体" panose="02010609060101010101" pitchFamily="49" charset="-122"/>
                <a:ea typeface="黑体" panose="02010609060101010101" pitchFamily="49" charset="-122"/>
              </a:rPr>
              <a:t>            陈文新    文史专家                      　　武汉大学 </a:t>
            </a:r>
          </a:p>
          <a:p>
            <a:pPr>
              <a:lnSpc>
                <a:spcPct val="80000"/>
              </a:lnSpc>
              <a:buFont typeface="Arial" panose="020B0604020202020204" pitchFamily="34" charset="0"/>
              <a:buNone/>
            </a:pPr>
            <a:r>
              <a:rPr lang="zh-CN" altLang="en-US" sz="1600">
                <a:latin typeface="黑体" panose="02010609060101010101" pitchFamily="49" charset="-122"/>
                <a:ea typeface="黑体" panose="02010609060101010101" pitchFamily="49" charset="-122"/>
              </a:rPr>
              <a:t>            吴志强    建筑学专家                    　　同济大学</a:t>
            </a:r>
          </a:p>
          <a:p>
            <a:pPr>
              <a:lnSpc>
                <a:spcPct val="80000"/>
              </a:lnSpc>
              <a:buFont typeface="Arial" panose="020B0604020202020204" pitchFamily="34" charset="0"/>
              <a:buNone/>
            </a:pPr>
            <a:r>
              <a:rPr lang="zh-CN" altLang="en-US" sz="1600">
                <a:latin typeface="黑体" panose="02010609060101010101" pitchFamily="49" charset="-122"/>
                <a:ea typeface="黑体" panose="02010609060101010101" pitchFamily="49" charset="-122"/>
              </a:rPr>
              <a:t>            潘建伟    原子与分子光物理专家          　　中国科技大学</a:t>
            </a:r>
          </a:p>
          <a:p>
            <a:pPr>
              <a:lnSpc>
                <a:spcPct val="80000"/>
              </a:lnSpc>
              <a:buFont typeface="Arial" panose="020B0604020202020204" pitchFamily="34" charset="0"/>
              <a:buNone/>
            </a:pPr>
            <a:r>
              <a:rPr lang="zh-CN" altLang="en-US" sz="1600">
                <a:latin typeface="黑体" panose="02010609060101010101" pitchFamily="49" charset="-122"/>
                <a:ea typeface="黑体" panose="02010609060101010101" pitchFamily="49" charset="-122"/>
              </a:rPr>
              <a:t>            程家安    农业专家                      　　浙江大学</a:t>
            </a:r>
          </a:p>
          <a:p>
            <a:pPr>
              <a:lnSpc>
                <a:spcPct val="80000"/>
              </a:lnSpc>
              <a:buFont typeface="Arial" panose="020B0604020202020204" pitchFamily="34" charset="0"/>
              <a:buNone/>
            </a:pPr>
            <a:r>
              <a:rPr lang="zh-CN" altLang="en-US" sz="1600">
                <a:latin typeface="黑体" panose="02010609060101010101" pitchFamily="49" charset="-122"/>
                <a:ea typeface="黑体" panose="02010609060101010101" pitchFamily="49" charset="-122"/>
              </a:rPr>
              <a:t>            陈纯      计算机专家                    　　浙江大学</a:t>
            </a:r>
          </a:p>
          <a:p>
            <a:pPr>
              <a:lnSpc>
                <a:spcPct val="80000"/>
              </a:lnSpc>
              <a:buFont typeface="Arial" panose="020B0604020202020204" pitchFamily="34" charset="0"/>
              <a:buNone/>
            </a:pPr>
            <a:r>
              <a:rPr lang="zh-CN" altLang="en-US" sz="1600">
                <a:latin typeface="黑体" panose="02010609060101010101" pitchFamily="49" charset="-122"/>
                <a:ea typeface="黑体" panose="02010609060101010101" pitchFamily="49" charset="-122"/>
              </a:rPr>
              <a:t>            周星      艺术家、教育部艺术学部副主任  　　北师大</a:t>
            </a:r>
          </a:p>
        </p:txBody>
      </p:sp>
      <p:sp>
        <p:nvSpPr>
          <p:cNvPr id="251908" name="Rectangle 4"/>
          <p:cNvSpPr>
            <a:spLocks/>
          </p:cNvSpPr>
          <p:nvPr/>
        </p:nvSpPr>
        <p:spPr bwMode="auto">
          <a:xfrm>
            <a:off x="673100" y="4905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endParaRPr lang="zh-CN" altLang="en-US"/>
          </a:p>
        </p:txBody>
      </p:sp>
      <p:sp>
        <p:nvSpPr>
          <p:cNvPr id="251910" name="标题 1"/>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r>
              <a:rPr lang="zh-CN" altLang="en-US"/>
              <a:t>项目二期实施方案</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Rectangle 3"/>
          <p:cNvSpPr>
            <a:spLocks noGrp="1"/>
          </p:cNvSpPr>
          <p:nvPr>
            <p:ph type="body" idx="1"/>
          </p:nvPr>
        </p:nvSpPr>
        <p:spPr/>
        <p:txBody>
          <a:bodyPr/>
          <a:lstStyle/>
          <a:p>
            <a:pPr>
              <a:lnSpc>
                <a:spcPct val="90000"/>
              </a:lnSpc>
            </a:pPr>
            <a:r>
              <a:rPr lang="zh-CN" altLang="en-US">
                <a:latin typeface="黑体" panose="02010609060101010101" pitchFamily="49" charset="-122"/>
                <a:ea typeface="黑体" panose="02010609060101010101" pitchFamily="49" charset="-122"/>
              </a:rPr>
              <a:t>完成和完善一系列规章制度</a:t>
            </a:r>
          </a:p>
          <a:p>
            <a:pPr lvl="1">
              <a:lnSpc>
                <a:spcPct val="90000"/>
              </a:lnSpc>
            </a:pPr>
            <a:r>
              <a:rPr lang="en-US" altLang="zh-CN">
                <a:latin typeface="黑体" panose="02010609060101010101" pitchFamily="49" charset="-122"/>
                <a:ea typeface="黑体" panose="02010609060101010101" pitchFamily="49" charset="-122"/>
              </a:rPr>
              <a:t>《CADAL</a:t>
            </a:r>
            <a:r>
              <a:rPr lang="zh-CN" altLang="en-US">
                <a:latin typeface="黑体" panose="02010609060101010101" pitchFamily="49" charset="-122"/>
                <a:ea typeface="黑体" panose="02010609060101010101" pitchFamily="49" charset="-122"/>
              </a:rPr>
              <a:t>项目管理办法</a:t>
            </a:r>
            <a:r>
              <a:rPr lang="en-US" altLang="zh-CN">
                <a:latin typeface="黑体" panose="02010609060101010101" pitchFamily="49" charset="-122"/>
                <a:ea typeface="黑体" panose="02010609060101010101" pitchFamily="49" charset="-122"/>
              </a:rPr>
              <a:t>》</a:t>
            </a:r>
          </a:p>
          <a:p>
            <a:pPr lvl="1">
              <a:lnSpc>
                <a:spcPct val="90000"/>
              </a:lnSpc>
            </a:pPr>
            <a:r>
              <a:rPr lang="en-US" altLang="zh-CN">
                <a:latin typeface="黑体" panose="02010609060101010101" pitchFamily="49" charset="-122"/>
                <a:ea typeface="黑体" panose="02010609060101010101" pitchFamily="49" charset="-122"/>
              </a:rPr>
              <a:t>《CADAL</a:t>
            </a:r>
            <a:r>
              <a:rPr lang="zh-CN" altLang="en-US">
                <a:latin typeface="黑体" panose="02010609060101010101" pitchFamily="49" charset="-122"/>
                <a:ea typeface="黑体" panose="02010609060101010101" pitchFamily="49" charset="-122"/>
              </a:rPr>
              <a:t>项目经费管理办法</a:t>
            </a:r>
            <a:r>
              <a:rPr lang="en-US" altLang="zh-CN">
                <a:latin typeface="黑体" panose="02010609060101010101" pitchFamily="49" charset="-122"/>
                <a:ea typeface="黑体" panose="02010609060101010101" pitchFamily="49" charset="-122"/>
              </a:rPr>
              <a:t>》</a:t>
            </a:r>
          </a:p>
          <a:p>
            <a:pPr lvl="1">
              <a:lnSpc>
                <a:spcPct val="90000"/>
              </a:lnSpc>
            </a:pPr>
            <a:r>
              <a:rPr lang="en-US" altLang="zh-CN">
                <a:latin typeface="黑体" panose="02010609060101010101" pitchFamily="49" charset="-122"/>
                <a:ea typeface="黑体" panose="02010609060101010101" pitchFamily="49" charset="-122"/>
              </a:rPr>
              <a:t>《CADAL</a:t>
            </a:r>
            <a:r>
              <a:rPr lang="zh-CN" altLang="en-US">
                <a:latin typeface="黑体" panose="02010609060101010101" pitchFamily="49" charset="-122"/>
                <a:ea typeface="黑体" panose="02010609060101010101" pitchFamily="49" charset="-122"/>
              </a:rPr>
              <a:t>项目资源分级管理办法</a:t>
            </a:r>
            <a:r>
              <a:rPr lang="en-US" altLang="zh-CN">
                <a:latin typeface="黑体" panose="02010609060101010101" pitchFamily="49" charset="-122"/>
                <a:ea typeface="黑体" panose="02010609060101010101" pitchFamily="49" charset="-122"/>
              </a:rPr>
              <a:t>》</a:t>
            </a:r>
          </a:p>
          <a:p>
            <a:pPr lvl="1">
              <a:lnSpc>
                <a:spcPct val="90000"/>
              </a:lnSpc>
            </a:pPr>
            <a:r>
              <a:rPr lang="en-US" altLang="zh-CN">
                <a:latin typeface="黑体" panose="02010609060101010101" pitchFamily="49" charset="-122"/>
                <a:ea typeface="黑体" panose="02010609060101010101" pitchFamily="49" charset="-122"/>
              </a:rPr>
              <a:t>《CADAL</a:t>
            </a:r>
            <a:r>
              <a:rPr lang="zh-CN" altLang="en-US">
                <a:latin typeface="黑体" panose="02010609060101010101" pitchFamily="49" charset="-122"/>
                <a:ea typeface="黑体" panose="02010609060101010101" pitchFamily="49" charset="-122"/>
              </a:rPr>
              <a:t>项目资源共建共享办法</a:t>
            </a:r>
            <a:r>
              <a:rPr lang="en-US" altLang="zh-CN">
                <a:latin typeface="黑体" panose="02010609060101010101" pitchFamily="49" charset="-122"/>
                <a:ea typeface="黑体" panose="02010609060101010101" pitchFamily="49" charset="-122"/>
              </a:rPr>
              <a:t>》</a:t>
            </a:r>
          </a:p>
          <a:p>
            <a:pPr lvl="1">
              <a:lnSpc>
                <a:spcPct val="90000"/>
              </a:lnSpc>
            </a:pPr>
            <a:r>
              <a:rPr lang="en-US" altLang="zh-CN">
                <a:latin typeface="黑体" panose="02010609060101010101" pitchFamily="49" charset="-122"/>
                <a:ea typeface="黑体" panose="02010609060101010101" pitchFamily="49" charset="-122"/>
              </a:rPr>
              <a:t>《CADAL</a:t>
            </a:r>
            <a:r>
              <a:rPr lang="zh-CN" altLang="en-US">
                <a:latin typeface="黑体" panose="02010609060101010101" pitchFamily="49" charset="-122"/>
                <a:ea typeface="黑体" panose="02010609060101010101" pitchFamily="49" charset="-122"/>
              </a:rPr>
              <a:t>项目共建共享申报办法</a:t>
            </a:r>
            <a:r>
              <a:rPr lang="en-US" altLang="zh-CN">
                <a:latin typeface="黑体" panose="02010609060101010101" pitchFamily="49" charset="-122"/>
                <a:ea typeface="黑体" panose="02010609060101010101" pitchFamily="49" charset="-122"/>
              </a:rPr>
              <a:t>》</a:t>
            </a:r>
          </a:p>
          <a:p>
            <a:pPr lvl="1">
              <a:lnSpc>
                <a:spcPct val="90000"/>
              </a:lnSpc>
            </a:pPr>
            <a:r>
              <a:rPr lang="en-US" altLang="zh-CN">
                <a:latin typeface="黑体" panose="02010609060101010101" pitchFamily="49" charset="-122"/>
                <a:ea typeface="黑体" panose="02010609060101010101" pitchFamily="49" charset="-122"/>
              </a:rPr>
              <a:t>《CADAL</a:t>
            </a:r>
            <a:r>
              <a:rPr lang="zh-CN" altLang="en-US">
                <a:latin typeface="黑体" panose="02010609060101010101" pitchFamily="49" charset="-122"/>
                <a:ea typeface="黑体" panose="02010609060101010101" pitchFamily="49" charset="-122"/>
              </a:rPr>
              <a:t>项目服务政策</a:t>
            </a:r>
            <a:r>
              <a:rPr lang="en-US" altLang="zh-CN">
                <a:latin typeface="黑体" panose="02010609060101010101" pitchFamily="49" charset="-122"/>
                <a:ea typeface="黑体" panose="02010609060101010101" pitchFamily="49" charset="-122"/>
              </a:rPr>
              <a:t>》</a:t>
            </a:r>
          </a:p>
          <a:p>
            <a:pPr lvl="1">
              <a:lnSpc>
                <a:spcPct val="90000"/>
              </a:lnSpc>
            </a:pPr>
            <a:r>
              <a:rPr lang="en-US" altLang="zh-CN"/>
              <a:t> </a:t>
            </a:r>
            <a:r>
              <a:rPr lang="en-US" altLang="zh-CN">
                <a:latin typeface="黑体" panose="02010609060101010101" pitchFamily="49" charset="-122"/>
                <a:ea typeface="黑体" panose="02010609060101010101" pitchFamily="49" charset="-122"/>
              </a:rPr>
              <a:t>《CADAL</a:t>
            </a:r>
            <a:r>
              <a:rPr lang="zh-CN" altLang="en-US">
                <a:latin typeface="黑体" panose="02010609060101010101" pitchFamily="49" charset="-122"/>
                <a:ea typeface="黑体" panose="02010609060101010101" pitchFamily="49" charset="-122"/>
              </a:rPr>
              <a:t>项目接受捐赠文献管理办法</a:t>
            </a:r>
            <a:r>
              <a:rPr lang="en-US" altLang="zh-CN">
                <a:latin typeface="黑体" panose="02010609060101010101" pitchFamily="49" charset="-122"/>
                <a:ea typeface="黑体" panose="02010609060101010101" pitchFamily="49" charset="-122"/>
              </a:rPr>
              <a:t>》</a:t>
            </a:r>
            <a:endParaRPr lang="en-US" altLang="zh-CN"/>
          </a:p>
          <a:p>
            <a:pPr lvl="1">
              <a:lnSpc>
                <a:spcPct val="90000"/>
              </a:lnSpc>
            </a:pPr>
            <a:r>
              <a:rPr lang="en-US" altLang="zh-CN"/>
              <a:t>……</a:t>
            </a:r>
          </a:p>
        </p:txBody>
      </p:sp>
      <p:sp>
        <p:nvSpPr>
          <p:cNvPr id="253957" name="标题 1"/>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r>
              <a:rPr lang="zh-CN" altLang="en-US"/>
              <a:t>项目二期实施方案</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7" name="标题 1"/>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r>
              <a:rPr lang="zh-CN" altLang="en-US"/>
              <a:t>项目二期实施方案</a:t>
            </a:r>
          </a:p>
        </p:txBody>
      </p:sp>
      <p:sp>
        <p:nvSpPr>
          <p:cNvPr id="344069" name="内容占位符 2"/>
          <p:cNvSpPr>
            <a:spLocks/>
          </p:cNvSpPr>
          <p:nvPr/>
        </p:nvSpPr>
        <p:spPr bwMode="auto">
          <a:xfrm>
            <a:off x="323850" y="1484313"/>
            <a:ext cx="8507413"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r>
              <a:rPr lang="zh-CN" altLang="en-US" sz="2400">
                <a:latin typeface="黑体" panose="02010609060101010101" pitchFamily="49" charset="-122"/>
                <a:ea typeface="黑体" panose="02010609060101010101" pitchFamily="49" charset="-122"/>
              </a:rPr>
              <a:t>依托参与一期建设的浙大、北大、清华、南大、复旦等核心承建单位构建分布式服务体系。</a:t>
            </a:r>
          </a:p>
          <a:p>
            <a:r>
              <a:rPr lang="zh-CN" altLang="en-US" sz="2400">
                <a:latin typeface="黑体" panose="02010609060101010101" pitchFamily="49" charset="-122"/>
                <a:ea typeface="黑体" panose="02010609060101010101" pitchFamily="49" charset="-122"/>
              </a:rPr>
              <a:t>在全国选择网络条件好、技术力量强、有相应经费和配套环境的学校建设分布数据中心。</a:t>
            </a:r>
            <a:endParaRPr lang="en-US" altLang="zh-CN" sz="2400">
              <a:latin typeface="黑体" panose="02010609060101010101" pitchFamily="49" charset="-122"/>
              <a:ea typeface="黑体" panose="02010609060101010101" pitchFamily="49" charset="-122"/>
            </a:endParaRPr>
          </a:p>
          <a:p>
            <a:r>
              <a:rPr lang="zh-CN" altLang="en-US" sz="2400">
                <a:latin typeface="黑体" panose="02010609060101010101" pitchFamily="49" charset="-122"/>
                <a:ea typeface="黑体" panose="02010609060101010101" pitchFamily="49" charset="-122"/>
              </a:rPr>
              <a:t>以数字图书馆教育部工程研究中心为核心完成支撑环境建设</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推动项目各项工作开展。</a:t>
            </a:r>
          </a:p>
          <a:p>
            <a:r>
              <a:rPr lang="zh-CN" altLang="en-US" sz="2400">
                <a:latin typeface="黑体" panose="02010609060101010101" pitchFamily="49" charset="-122"/>
                <a:ea typeface="黑体" panose="02010609060101010101" pitchFamily="49" charset="-122"/>
              </a:rPr>
              <a:t>在一期十六所参建单位基础上，扩大参建高校和单位， 组织更多的文献资源进行数字化共建共享。 </a:t>
            </a:r>
          </a:p>
          <a:p>
            <a:r>
              <a:rPr lang="zh-CN" altLang="en-US" sz="2400">
                <a:latin typeface="黑体" panose="02010609060101010101" pitchFamily="49" charset="-122"/>
                <a:ea typeface="黑体" panose="02010609060101010101" pitchFamily="49" charset="-122"/>
              </a:rPr>
              <a:t>所有拟参建二期项目的单位，遵循自愿的原则，在</a:t>
            </a:r>
            <a:r>
              <a:rPr lang="en-US" altLang="zh-CN" sz="2400">
                <a:latin typeface="黑体" panose="02010609060101010101" pitchFamily="49" charset="-122"/>
                <a:ea typeface="黑体" panose="02010609060101010101" pitchFamily="49" charset="-122"/>
              </a:rPr>
              <a:t>CADAL</a:t>
            </a:r>
            <a:r>
              <a:rPr lang="zh-CN" altLang="en-US" sz="2400">
                <a:latin typeface="黑体" panose="02010609060101010101" pitchFamily="49" charset="-122"/>
                <a:ea typeface="黑体" panose="02010609060101010101" pitchFamily="49" charset="-122"/>
              </a:rPr>
              <a:t>项目网站自行下载相应申报表并认真、详细、如实填写好表格的各项内容，由单位负责人签字并加盖单位公章后，以单位名义正式向</a:t>
            </a:r>
            <a:r>
              <a:rPr lang="en-US" altLang="zh-CN" sz="2400">
                <a:latin typeface="黑体" panose="02010609060101010101" pitchFamily="49" charset="-122"/>
                <a:ea typeface="黑体" panose="02010609060101010101" pitchFamily="49" charset="-122"/>
              </a:rPr>
              <a:t>CADAL</a:t>
            </a:r>
            <a:r>
              <a:rPr lang="zh-CN" altLang="en-US" sz="2400">
                <a:latin typeface="黑体" panose="02010609060101010101" pitchFamily="49" charset="-122"/>
                <a:ea typeface="黑体" panose="02010609060101010101" pitchFamily="49" charset="-122"/>
              </a:rPr>
              <a:t>项目管理中心提交书面申请。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40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406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406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406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406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p:cNvSpPr>
          <p:nvPr>
            <p:ph type="body" idx="1"/>
          </p:nvPr>
        </p:nvSpPr>
        <p:spPr>
          <a:xfrm>
            <a:off x="457200" y="1600200"/>
            <a:ext cx="4114800" cy="3989388"/>
          </a:xfrm>
        </p:spPr>
        <p:txBody>
          <a:bodyPr/>
          <a:lstStyle/>
          <a:p>
            <a:pPr>
              <a:lnSpc>
                <a:spcPct val="90000"/>
              </a:lnSpc>
            </a:pPr>
            <a:r>
              <a:rPr lang="en-US" altLang="zh-CN" sz="2400">
                <a:latin typeface="黑体" panose="02010609060101010101" pitchFamily="49" charset="-122"/>
                <a:ea typeface="黑体" panose="02010609060101010101" pitchFamily="49" charset="-122"/>
              </a:rPr>
              <a:t>2009</a:t>
            </a:r>
            <a:r>
              <a:rPr lang="zh-CN" altLang="en-US" sz="2400">
                <a:latin typeface="黑体" panose="02010609060101010101" pitchFamily="49" charset="-122"/>
                <a:ea typeface="黑体" panose="02010609060101010101" pitchFamily="49" charset="-122"/>
              </a:rPr>
              <a:t>年</a:t>
            </a:r>
            <a:r>
              <a:rPr lang="en-US" altLang="zh-CN" sz="2400">
                <a:latin typeface="黑体" panose="02010609060101010101" pitchFamily="49" charset="-122"/>
                <a:ea typeface="黑体" panose="02010609060101010101" pitchFamily="49" charset="-122"/>
              </a:rPr>
              <a:t>8</a:t>
            </a:r>
            <a:r>
              <a:rPr lang="zh-CN" altLang="en-US" sz="2400">
                <a:latin typeface="黑体" panose="02010609060101010101" pitchFamily="49" charset="-122"/>
                <a:ea typeface="黑体" panose="02010609060101010101" pitchFamily="49" charset="-122"/>
              </a:rPr>
              <a:t>月</a:t>
            </a:r>
            <a:r>
              <a:rPr lang="en-US" altLang="zh-CN" sz="2400">
                <a:latin typeface="黑体" panose="02010609060101010101" pitchFamily="49" charset="-122"/>
                <a:ea typeface="黑体" panose="02010609060101010101" pitchFamily="49" charset="-122"/>
              </a:rPr>
              <a:t>14</a:t>
            </a:r>
            <a:r>
              <a:rPr lang="zh-CN" altLang="en-US" sz="2400">
                <a:latin typeface="黑体" panose="02010609060101010101" pitchFamily="49" charset="-122"/>
                <a:ea typeface="黑体" panose="02010609060101010101" pitchFamily="49" charset="-122"/>
              </a:rPr>
              <a:t>日，教育部高教司组织有关专家，对浙江大学牵头草拟的</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大学数字图书馆国际合作计划（简称</a:t>
            </a:r>
            <a:r>
              <a:rPr lang="en-US" altLang="zh-CN" sz="2400">
                <a:latin typeface="黑体" panose="02010609060101010101" pitchFamily="49" charset="-122"/>
                <a:ea typeface="黑体" panose="02010609060101010101" pitchFamily="49" charset="-122"/>
              </a:rPr>
              <a:t>CADAL</a:t>
            </a:r>
            <a:r>
              <a:rPr lang="zh-CN" altLang="en-US" sz="2400">
                <a:latin typeface="黑体" panose="02010609060101010101" pitchFamily="49" charset="-122"/>
                <a:ea typeface="黑体" panose="02010609060101010101" pitchFamily="49" charset="-122"/>
              </a:rPr>
              <a:t>）可行性研究报告</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进行了评审和论证。专家组听取了项目可行性研究报告的汇报，仔细审阅了有关资料，对报告内容给予充分的肯定并一致通过论证。</a:t>
            </a:r>
          </a:p>
        </p:txBody>
      </p:sp>
      <p:sp>
        <p:nvSpPr>
          <p:cNvPr id="228355" name="Rectangle 3"/>
          <p:cNvSpPr>
            <a:spLocks/>
          </p:cNvSpPr>
          <p:nvPr/>
        </p:nvSpPr>
        <p:spPr bwMode="auto">
          <a:xfrm>
            <a:off x="673100" y="4905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r>
              <a:rPr lang="zh-CN" altLang="en-US">
                <a:solidFill>
                  <a:srgbClr val="002060"/>
                </a:solidFill>
              </a:rPr>
              <a:t>项目近况</a:t>
            </a:r>
          </a:p>
        </p:txBody>
      </p:sp>
      <p:pic>
        <p:nvPicPr>
          <p:cNvPr id="228356"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557338"/>
            <a:ext cx="3621088" cy="5300662"/>
          </a:xfrm>
          <a:prstGeom prst="rect">
            <a:avLst/>
          </a:prstGeom>
          <a:noFill/>
          <a:extLst>
            <a:ext uri="{909E8E84-426E-40DD-AFC4-6F175D3DCCD1}">
              <a14:hiddenFill xmlns:a14="http://schemas.microsoft.com/office/drawing/2010/main">
                <a:solidFill>
                  <a:srgbClr val="FFFFFF"/>
                </a:solidFill>
              </a14:hiddenFill>
            </a:ext>
          </a:extLst>
        </p:spPr>
      </p:pic>
      <p:pic>
        <p:nvPicPr>
          <p:cNvPr id="228357" name="Picture 5"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4257675"/>
            <a:ext cx="3887787" cy="2600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标题 1"/>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r>
              <a:rPr lang="zh-CN" altLang="en-US"/>
              <a:t>项目二期实施方案</a:t>
            </a:r>
          </a:p>
        </p:txBody>
      </p:sp>
      <p:sp>
        <p:nvSpPr>
          <p:cNvPr id="346117" name="Cloud"/>
          <p:cNvSpPr>
            <a:spLocks noChangeAspect="1" noEditPoints="1" noChangeArrowheads="1"/>
          </p:cNvSpPr>
          <p:nvPr/>
        </p:nvSpPr>
        <p:spPr bwMode="auto">
          <a:xfrm>
            <a:off x="1042988" y="1270000"/>
            <a:ext cx="6769100" cy="45354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28575">
            <a:solidFill>
              <a:srgbClr val="33AED9"/>
            </a:solidFill>
            <a:miter lim="800000"/>
            <a:headEnd/>
            <a:tailEnd/>
          </a:ln>
          <a:effectLst>
            <a:outerShdw dist="107763" dir="2700000" algn="ctr" rotWithShape="0">
              <a:srgbClr val="808080"/>
            </a:outerShdw>
          </a:effectLst>
          <a:extLst>
            <a:ext uri="{909E8E84-426E-40DD-AFC4-6F175D3DCCD1}">
              <a14:hiddenFill xmlns:a14="http://schemas.microsoft.com/office/drawing/2010/main">
                <a:solidFill>
                  <a:srgbClr val="FFBE7D"/>
                </a:solidFill>
              </a14:hiddenFill>
            </a:ext>
          </a:extLst>
        </p:spPr>
        <p:txBody>
          <a:bodyPr/>
          <a:lstStyle/>
          <a:p>
            <a:endParaRPr lang="zh-CN" altLang="en-US"/>
          </a:p>
        </p:txBody>
      </p:sp>
      <p:sp>
        <p:nvSpPr>
          <p:cNvPr id="346118" name="Line 6"/>
          <p:cNvSpPr>
            <a:spLocks noChangeShapeType="1"/>
          </p:cNvSpPr>
          <p:nvPr/>
        </p:nvSpPr>
        <p:spPr bwMode="auto">
          <a:xfrm>
            <a:off x="1835150" y="3644900"/>
            <a:ext cx="53276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6119" name="Line 7"/>
          <p:cNvSpPr>
            <a:spLocks noChangeShapeType="1"/>
          </p:cNvSpPr>
          <p:nvPr/>
        </p:nvSpPr>
        <p:spPr bwMode="auto">
          <a:xfrm>
            <a:off x="4356100" y="1700213"/>
            <a:ext cx="0" cy="39608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6120" name="Text Box 8"/>
          <p:cNvSpPr txBox="1">
            <a:spLocks noChangeArrowheads="1"/>
          </p:cNvSpPr>
          <p:nvPr/>
        </p:nvSpPr>
        <p:spPr bwMode="auto">
          <a:xfrm>
            <a:off x="3779838" y="1341438"/>
            <a:ext cx="1223962" cy="376237"/>
          </a:xfrm>
          <a:prstGeom prst="rect">
            <a:avLst/>
          </a:prstGeom>
          <a:solidFill>
            <a:srgbClr val="33AED9"/>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a:solidFill>
                  <a:schemeClr val="bg1"/>
                </a:solidFill>
              </a:rPr>
              <a:t>数据中心</a:t>
            </a:r>
          </a:p>
        </p:txBody>
      </p:sp>
      <p:sp>
        <p:nvSpPr>
          <p:cNvPr id="346121" name="Text Box 9"/>
          <p:cNvSpPr txBox="1">
            <a:spLocks noChangeArrowheads="1"/>
          </p:cNvSpPr>
          <p:nvPr/>
        </p:nvSpPr>
        <p:spPr bwMode="auto">
          <a:xfrm>
            <a:off x="611188" y="3429000"/>
            <a:ext cx="1223962" cy="376238"/>
          </a:xfrm>
          <a:prstGeom prst="rect">
            <a:avLst/>
          </a:prstGeom>
          <a:solidFill>
            <a:srgbClr val="33AED9"/>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a:solidFill>
                  <a:schemeClr val="bg1"/>
                </a:solidFill>
              </a:rPr>
              <a:t>数据中心</a:t>
            </a:r>
          </a:p>
        </p:txBody>
      </p:sp>
      <p:sp>
        <p:nvSpPr>
          <p:cNvPr id="346122" name="Text Box 10"/>
          <p:cNvSpPr txBox="1">
            <a:spLocks noChangeArrowheads="1"/>
          </p:cNvSpPr>
          <p:nvPr/>
        </p:nvSpPr>
        <p:spPr bwMode="auto">
          <a:xfrm>
            <a:off x="3779838" y="5661025"/>
            <a:ext cx="1223962" cy="376238"/>
          </a:xfrm>
          <a:prstGeom prst="rect">
            <a:avLst/>
          </a:prstGeom>
          <a:solidFill>
            <a:srgbClr val="33AED9"/>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a:solidFill>
                  <a:schemeClr val="bg1"/>
                </a:solidFill>
              </a:rPr>
              <a:t>数据中心</a:t>
            </a:r>
          </a:p>
        </p:txBody>
      </p:sp>
      <p:sp>
        <p:nvSpPr>
          <p:cNvPr id="346123" name="Text Box 11"/>
          <p:cNvSpPr txBox="1">
            <a:spLocks noChangeArrowheads="1"/>
          </p:cNvSpPr>
          <p:nvPr/>
        </p:nvSpPr>
        <p:spPr bwMode="auto">
          <a:xfrm>
            <a:off x="7235825" y="3429000"/>
            <a:ext cx="1223963" cy="376238"/>
          </a:xfrm>
          <a:prstGeom prst="rect">
            <a:avLst/>
          </a:prstGeom>
          <a:solidFill>
            <a:srgbClr val="33AED9"/>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a:solidFill>
                  <a:schemeClr val="bg1"/>
                </a:solidFill>
              </a:rPr>
              <a:t>数据中心</a:t>
            </a:r>
          </a:p>
        </p:txBody>
      </p:sp>
      <p:grpSp>
        <p:nvGrpSpPr>
          <p:cNvPr id="346124" name="Group 12"/>
          <p:cNvGrpSpPr>
            <a:grpSpLocks/>
          </p:cNvGrpSpPr>
          <p:nvPr/>
        </p:nvGrpSpPr>
        <p:grpSpPr bwMode="auto">
          <a:xfrm>
            <a:off x="900113" y="1700213"/>
            <a:ext cx="6626225" cy="3113087"/>
            <a:chOff x="567" y="1071"/>
            <a:chExt cx="4174" cy="1961"/>
          </a:xfrm>
        </p:grpSpPr>
        <p:sp>
          <p:nvSpPr>
            <p:cNvPr id="346125" name="Text Box 13"/>
            <p:cNvSpPr txBox="1">
              <a:spLocks noChangeArrowheads="1"/>
            </p:cNvSpPr>
            <p:nvPr/>
          </p:nvSpPr>
          <p:spPr bwMode="auto">
            <a:xfrm>
              <a:off x="567" y="2795"/>
              <a:ext cx="861" cy="237"/>
            </a:xfrm>
            <a:prstGeom prst="rect">
              <a:avLst/>
            </a:prstGeom>
            <a:solidFill>
              <a:srgbClr val="33AED9"/>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a:solidFill>
                    <a:schemeClr val="bg1"/>
                  </a:solidFill>
                </a:rPr>
                <a:t>服务成员馆</a:t>
              </a:r>
            </a:p>
          </p:txBody>
        </p:sp>
        <p:sp>
          <p:nvSpPr>
            <p:cNvPr id="346126" name="Text Box 14"/>
            <p:cNvSpPr txBox="1">
              <a:spLocks noChangeArrowheads="1"/>
            </p:cNvSpPr>
            <p:nvPr/>
          </p:nvSpPr>
          <p:spPr bwMode="auto">
            <a:xfrm>
              <a:off x="3833" y="1071"/>
              <a:ext cx="908" cy="237"/>
            </a:xfrm>
            <a:prstGeom prst="rect">
              <a:avLst/>
            </a:prstGeom>
            <a:solidFill>
              <a:srgbClr val="33AED9"/>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a:solidFill>
                    <a:schemeClr val="bg1"/>
                  </a:solidFill>
                </a:rPr>
                <a:t>服务中心馆</a:t>
              </a:r>
            </a:p>
          </p:txBody>
        </p:sp>
      </p:grpSp>
      <p:grpSp>
        <p:nvGrpSpPr>
          <p:cNvPr id="346127" name="Group 15"/>
          <p:cNvGrpSpPr>
            <a:grpSpLocks/>
          </p:cNvGrpSpPr>
          <p:nvPr/>
        </p:nvGrpSpPr>
        <p:grpSpPr bwMode="auto">
          <a:xfrm>
            <a:off x="1835150" y="1557338"/>
            <a:ext cx="5113338" cy="4048125"/>
            <a:chOff x="1156" y="981"/>
            <a:chExt cx="3221" cy="2550"/>
          </a:xfrm>
        </p:grpSpPr>
        <p:sp>
          <p:nvSpPr>
            <p:cNvPr id="346128" name="Text Box 16"/>
            <p:cNvSpPr txBox="1">
              <a:spLocks noChangeArrowheads="1"/>
            </p:cNvSpPr>
            <p:nvPr/>
          </p:nvSpPr>
          <p:spPr bwMode="auto">
            <a:xfrm>
              <a:off x="1156" y="981"/>
              <a:ext cx="771" cy="237"/>
            </a:xfrm>
            <a:prstGeom prst="rect">
              <a:avLst/>
            </a:prstGeom>
            <a:solidFill>
              <a:srgbClr val="33AED9"/>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a:solidFill>
                    <a:schemeClr val="bg1"/>
                  </a:solidFill>
                </a:rPr>
                <a:t>服务中心</a:t>
              </a:r>
            </a:p>
          </p:txBody>
        </p:sp>
        <p:sp>
          <p:nvSpPr>
            <p:cNvPr id="346129" name="Text Box 17"/>
            <p:cNvSpPr txBox="1">
              <a:spLocks noChangeArrowheads="1"/>
            </p:cNvSpPr>
            <p:nvPr/>
          </p:nvSpPr>
          <p:spPr bwMode="auto">
            <a:xfrm>
              <a:off x="3606" y="3294"/>
              <a:ext cx="771" cy="237"/>
            </a:xfrm>
            <a:prstGeom prst="rect">
              <a:avLst/>
            </a:prstGeom>
            <a:solidFill>
              <a:srgbClr val="33AED9"/>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a:solidFill>
                    <a:schemeClr val="bg1"/>
                  </a:solidFill>
                </a:rPr>
                <a:t>服务中心</a:t>
              </a:r>
            </a:p>
          </p:txBody>
        </p:sp>
      </p:grpSp>
      <p:sp>
        <p:nvSpPr>
          <p:cNvPr id="346130" name="Text Box 18"/>
          <p:cNvSpPr txBox="1">
            <a:spLocks noChangeArrowheads="1"/>
          </p:cNvSpPr>
          <p:nvPr/>
        </p:nvSpPr>
        <p:spPr bwMode="auto">
          <a:xfrm>
            <a:off x="3779838" y="2924175"/>
            <a:ext cx="1223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a:t>Internet</a:t>
            </a:r>
          </a:p>
        </p:txBody>
      </p:sp>
      <p:sp>
        <p:nvSpPr>
          <p:cNvPr id="346131" name="Text Box 19"/>
          <p:cNvSpPr txBox="1">
            <a:spLocks noChangeArrowheads="1"/>
          </p:cNvSpPr>
          <p:nvPr/>
        </p:nvSpPr>
        <p:spPr bwMode="auto">
          <a:xfrm>
            <a:off x="7019925" y="2636838"/>
            <a:ext cx="1223963" cy="376237"/>
          </a:xfrm>
          <a:prstGeom prst="rect">
            <a:avLst/>
          </a:prstGeom>
          <a:solidFill>
            <a:srgbClr val="666699"/>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a:solidFill>
                  <a:schemeClr val="bg1"/>
                </a:solidFill>
              </a:rPr>
              <a:t>图书馆</a:t>
            </a:r>
            <a:endParaRPr lang="en-US" altLang="zh-CN">
              <a:solidFill>
                <a:schemeClr val="bg1"/>
              </a:solidFill>
            </a:endParaRPr>
          </a:p>
        </p:txBody>
      </p:sp>
      <p:sp>
        <p:nvSpPr>
          <p:cNvPr id="346132" name="Text Box 20"/>
          <p:cNvSpPr txBox="1">
            <a:spLocks noChangeArrowheads="1"/>
          </p:cNvSpPr>
          <p:nvPr/>
        </p:nvSpPr>
        <p:spPr bwMode="auto">
          <a:xfrm>
            <a:off x="2124075" y="5373688"/>
            <a:ext cx="1223963" cy="376237"/>
          </a:xfrm>
          <a:prstGeom prst="rect">
            <a:avLst/>
          </a:prstGeom>
          <a:solidFill>
            <a:srgbClr val="666699"/>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a:solidFill>
                  <a:schemeClr val="bg1"/>
                </a:solidFill>
              </a:rPr>
              <a:t>图书馆</a:t>
            </a:r>
            <a:endParaRPr lang="en-US" altLang="zh-CN">
              <a:solidFill>
                <a:schemeClr val="bg1"/>
              </a:solidFill>
            </a:endParaRPr>
          </a:p>
        </p:txBody>
      </p:sp>
      <p:sp>
        <p:nvSpPr>
          <p:cNvPr id="346133" name="Text Box 21"/>
          <p:cNvSpPr txBox="1">
            <a:spLocks noChangeArrowheads="1"/>
          </p:cNvSpPr>
          <p:nvPr/>
        </p:nvSpPr>
        <p:spPr bwMode="auto">
          <a:xfrm>
            <a:off x="971550" y="2636838"/>
            <a:ext cx="1441450" cy="376237"/>
          </a:xfrm>
          <a:prstGeom prst="rect">
            <a:avLst/>
          </a:prstGeom>
          <a:solidFill>
            <a:schemeClr val="tx2"/>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a:solidFill>
                  <a:schemeClr val="bg1"/>
                </a:solidFill>
              </a:rPr>
              <a:t>服务供应商</a:t>
            </a:r>
          </a:p>
        </p:txBody>
      </p:sp>
      <p:sp>
        <p:nvSpPr>
          <p:cNvPr id="346134" name="Text Box 22"/>
          <p:cNvSpPr txBox="1">
            <a:spLocks noChangeArrowheads="1"/>
          </p:cNvSpPr>
          <p:nvPr/>
        </p:nvSpPr>
        <p:spPr bwMode="auto">
          <a:xfrm>
            <a:off x="6659563" y="4292600"/>
            <a:ext cx="1441450" cy="376238"/>
          </a:xfrm>
          <a:prstGeom prst="rect">
            <a:avLst/>
          </a:prstGeom>
          <a:solidFill>
            <a:schemeClr val="tx2"/>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a:solidFill>
                  <a:schemeClr val="bg1"/>
                </a:solidFill>
              </a:rPr>
              <a:t>服务供应商</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标题 1"/>
          <p:cNvSpPr>
            <a:spLocks noGrp="1"/>
          </p:cNvSpPr>
          <p:nvPr>
            <p:ph type="title" idx="4294967295"/>
          </p:nvPr>
        </p:nvSpPr>
        <p:spPr/>
        <p:txBody>
          <a:bodyPr/>
          <a:lstStyle/>
          <a:p>
            <a:r>
              <a:rPr lang="zh-CN" altLang="en-US"/>
              <a:t>项目二期建设框架与思路</a:t>
            </a:r>
          </a:p>
        </p:txBody>
      </p:sp>
      <p:sp>
        <p:nvSpPr>
          <p:cNvPr id="272387" name="内容占位符 2"/>
          <p:cNvSpPr>
            <a:spLocks/>
          </p:cNvSpPr>
          <p:nvPr/>
        </p:nvSpPr>
        <p:spPr bwMode="auto">
          <a:xfrm>
            <a:off x="468313" y="1628775"/>
            <a:ext cx="822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r>
              <a:rPr lang="en-US" altLang="zh-CN"/>
              <a:t>CADAL</a:t>
            </a:r>
            <a:r>
              <a:rPr lang="zh-CN" altLang="en-US"/>
              <a:t>项目共建共享</a:t>
            </a:r>
          </a:p>
          <a:p>
            <a:endParaRPr lang="zh-CN" altLang="en-US"/>
          </a:p>
        </p:txBody>
      </p:sp>
      <p:grpSp>
        <p:nvGrpSpPr>
          <p:cNvPr id="272388" name="Group 4"/>
          <p:cNvGrpSpPr>
            <a:grpSpLocks/>
          </p:cNvGrpSpPr>
          <p:nvPr/>
        </p:nvGrpSpPr>
        <p:grpSpPr bwMode="auto">
          <a:xfrm>
            <a:off x="611188" y="2492375"/>
            <a:ext cx="3024187" cy="3575050"/>
            <a:chOff x="476" y="1661"/>
            <a:chExt cx="1905" cy="2252"/>
          </a:xfrm>
        </p:grpSpPr>
        <p:sp>
          <p:nvSpPr>
            <p:cNvPr id="272389" name="Text Box 5"/>
            <p:cNvSpPr txBox="1">
              <a:spLocks noChangeArrowheads="1"/>
            </p:cNvSpPr>
            <p:nvPr/>
          </p:nvSpPr>
          <p:spPr bwMode="auto">
            <a:xfrm>
              <a:off x="567" y="1661"/>
              <a:ext cx="1496" cy="258"/>
            </a:xfrm>
            <a:prstGeom prst="rect">
              <a:avLst/>
            </a:prstGeom>
            <a:solidFill>
              <a:schemeClr val="accent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000">
                  <a:solidFill>
                    <a:schemeClr val="bg1"/>
                  </a:solidFill>
                </a:rPr>
                <a:t>CADAL</a:t>
              </a:r>
              <a:r>
                <a:rPr lang="zh-CN" altLang="en-US" sz="2000">
                  <a:solidFill>
                    <a:schemeClr val="bg1"/>
                  </a:solidFill>
                </a:rPr>
                <a:t>门户服务</a:t>
              </a:r>
            </a:p>
          </p:txBody>
        </p:sp>
        <p:sp>
          <p:nvSpPr>
            <p:cNvPr id="272390" name="Line 6"/>
            <p:cNvSpPr>
              <a:spLocks noChangeShapeType="1"/>
            </p:cNvSpPr>
            <p:nvPr/>
          </p:nvSpPr>
          <p:spPr bwMode="auto">
            <a:xfrm>
              <a:off x="1791" y="1933"/>
              <a:ext cx="0" cy="22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2391" name="Text Box 7"/>
            <p:cNvSpPr txBox="1">
              <a:spLocks noChangeArrowheads="1"/>
            </p:cNvSpPr>
            <p:nvPr/>
          </p:nvSpPr>
          <p:spPr bwMode="auto">
            <a:xfrm>
              <a:off x="930" y="2659"/>
              <a:ext cx="1043" cy="756"/>
            </a:xfrm>
            <a:prstGeom prst="rect">
              <a:avLst/>
            </a:prstGeom>
            <a:solidFill>
              <a:schemeClr val="accent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a:solidFill>
                    <a:schemeClr val="bg1"/>
                  </a:solidFill>
                </a:rPr>
                <a:t>全文服务</a:t>
              </a:r>
            </a:p>
            <a:p>
              <a:r>
                <a:rPr lang="en-US" altLang="zh-CN">
                  <a:solidFill>
                    <a:schemeClr val="bg1"/>
                  </a:solidFill>
                </a:rPr>
                <a:t>OCR</a:t>
              </a:r>
              <a:r>
                <a:rPr lang="zh-CN" altLang="en-US">
                  <a:solidFill>
                    <a:schemeClr val="bg1"/>
                  </a:solidFill>
                </a:rPr>
                <a:t>服务</a:t>
              </a:r>
            </a:p>
            <a:p>
              <a:r>
                <a:rPr lang="zh-CN" altLang="en-US">
                  <a:solidFill>
                    <a:schemeClr val="bg1"/>
                  </a:solidFill>
                </a:rPr>
                <a:t>资源扩展服务</a:t>
              </a:r>
            </a:p>
            <a:p>
              <a:r>
                <a:rPr lang="en-US" altLang="zh-CN">
                  <a:solidFill>
                    <a:schemeClr val="bg1"/>
                  </a:solidFill>
                </a:rPr>
                <a:t>……</a:t>
              </a:r>
            </a:p>
          </p:txBody>
        </p:sp>
        <p:sp>
          <p:nvSpPr>
            <p:cNvPr id="272392" name="Line 8"/>
            <p:cNvSpPr>
              <a:spLocks noChangeShapeType="1"/>
            </p:cNvSpPr>
            <p:nvPr/>
          </p:nvSpPr>
          <p:spPr bwMode="auto">
            <a:xfrm>
              <a:off x="1156" y="1933"/>
              <a:ext cx="0" cy="72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72393" name="Group 9"/>
            <p:cNvGrpSpPr>
              <a:grpSpLocks/>
            </p:cNvGrpSpPr>
            <p:nvPr/>
          </p:nvGrpSpPr>
          <p:grpSpPr bwMode="auto">
            <a:xfrm>
              <a:off x="476" y="3430"/>
              <a:ext cx="1905" cy="483"/>
              <a:chOff x="476" y="3430"/>
              <a:chExt cx="1905" cy="483"/>
            </a:xfrm>
          </p:grpSpPr>
          <p:sp>
            <p:nvSpPr>
              <p:cNvPr id="272394" name="Text Box 10"/>
              <p:cNvSpPr txBox="1">
                <a:spLocks noChangeArrowheads="1"/>
              </p:cNvSpPr>
              <p:nvPr/>
            </p:nvSpPr>
            <p:spPr bwMode="auto">
              <a:xfrm>
                <a:off x="476" y="3657"/>
                <a:ext cx="1905" cy="256"/>
              </a:xfrm>
              <a:prstGeom prst="rect">
                <a:avLst/>
              </a:prstGeom>
              <a:solidFill>
                <a:schemeClr val="accent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a:solidFill>
                      <a:schemeClr val="bg1"/>
                    </a:solidFill>
                    <a:ea typeface="黑体" panose="02010609060101010101" pitchFamily="49" charset="-122"/>
                  </a:rPr>
                  <a:t>技术支撑与信息基础结构</a:t>
                </a:r>
              </a:p>
            </p:txBody>
          </p:sp>
          <p:sp>
            <p:nvSpPr>
              <p:cNvPr id="272395" name="Line 11"/>
              <p:cNvSpPr>
                <a:spLocks noChangeShapeType="1"/>
              </p:cNvSpPr>
              <p:nvPr/>
            </p:nvSpPr>
            <p:spPr bwMode="auto">
              <a:xfrm>
                <a:off x="1157" y="3430"/>
                <a:ext cx="0" cy="22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2396" name="Line 12"/>
              <p:cNvSpPr>
                <a:spLocks noChangeShapeType="1"/>
              </p:cNvSpPr>
              <p:nvPr/>
            </p:nvSpPr>
            <p:spPr bwMode="auto">
              <a:xfrm>
                <a:off x="1429" y="3430"/>
                <a:ext cx="0" cy="22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2397" name="Line 13"/>
              <p:cNvSpPr>
                <a:spLocks noChangeShapeType="1"/>
              </p:cNvSpPr>
              <p:nvPr/>
            </p:nvSpPr>
            <p:spPr bwMode="auto">
              <a:xfrm>
                <a:off x="1701" y="3430"/>
                <a:ext cx="0" cy="22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
        <p:nvSpPr>
          <p:cNvPr id="272398" name="Text Box 14"/>
          <p:cNvSpPr txBox="1">
            <a:spLocks noChangeArrowheads="1"/>
          </p:cNvSpPr>
          <p:nvPr/>
        </p:nvSpPr>
        <p:spPr bwMode="auto">
          <a:xfrm>
            <a:off x="2411413" y="3284538"/>
            <a:ext cx="1749425" cy="714375"/>
          </a:xfrm>
          <a:prstGeom prst="rect">
            <a:avLst/>
          </a:prstGeom>
          <a:solidFill>
            <a:schemeClr val="accent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a:solidFill>
                  <a:schemeClr val="bg1"/>
                </a:solidFill>
              </a:rPr>
              <a:t>共建元数据</a:t>
            </a:r>
          </a:p>
          <a:p>
            <a:pPr algn="ctr"/>
            <a:r>
              <a:rPr lang="zh-CN" altLang="en-US" sz="2000">
                <a:solidFill>
                  <a:schemeClr val="bg1"/>
                </a:solidFill>
              </a:rPr>
              <a:t>仓储与接口</a:t>
            </a:r>
          </a:p>
        </p:txBody>
      </p:sp>
      <p:grpSp>
        <p:nvGrpSpPr>
          <p:cNvPr id="272399" name="Group 15"/>
          <p:cNvGrpSpPr>
            <a:grpSpLocks/>
          </p:cNvGrpSpPr>
          <p:nvPr/>
        </p:nvGrpSpPr>
        <p:grpSpPr bwMode="auto">
          <a:xfrm>
            <a:off x="3708400" y="5516563"/>
            <a:ext cx="1944688" cy="808037"/>
            <a:chOff x="2925" y="2795"/>
            <a:chExt cx="2495" cy="509"/>
          </a:xfrm>
        </p:grpSpPr>
        <p:sp>
          <p:nvSpPr>
            <p:cNvPr id="272400" name="Text Box 16"/>
            <p:cNvSpPr txBox="1">
              <a:spLocks noChangeArrowheads="1"/>
            </p:cNvSpPr>
            <p:nvPr/>
          </p:nvSpPr>
          <p:spPr bwMode="auto">
            <a:xfrm>
              <a:off x="2925" y="3067"/>
              <a:ext cx="2495" cy="237"/>
            </a:xfrm>
            <a:prstGeom prst="rect">
              <a:avLst/>
            </a:prstGeom>
            <a:solidFill>
              <a:srgbClr val="33AED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a:solidFill>
                    <a:schemeClr val="bg1"/>
                  </a:solidFill>
                </a:rPr>
                <a:t>信息基础结构层</a:t>
              </a:r>
            </a:p>
          </p:txBody>
        </p:sp>
        <p:sp>
          <p:nvSpPr>
            <p:cNvPr id="272401" name="Text Box 17"/>
            <p:cNvSpPr txBox="1">
              <a:spLocks noChangeArrowheads="1"/>
            </p:cNvSpPr>
            <p:nvPr/>
          </p:nvSpPr>
          <p:spPr bwMode="auto">
            <a:xfrm>
              <a:off x="2925" y="2795"/>
              <a:ext cx="2495" cy="237"/>
            </a:xfrm>
            <a:prstGeom prst="rect">
              <a:avLst/>
            </a:prstGeom>
            <a:solidFill>
              <a:srgbClr val="33AED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a:solidFill>
                    <a:schemeClr val="bg1"/>
                  </a:solidFill>
                </a:rPr>
                <a:t>支撑层</a:t>
              </a:r>
            </a:p>
          </p:txBody>
        </p:sp>
      </p:grpSp>
      <p:sp>
        <p:nvSpPr>
          <p:cNvPr id="272402" name="Text Box 18"/>
          <p:cNvSpPr txBox="1">
            <a:spLocks noChangeArrowheads="1"/>
          </p:cNvSpPr>
          <p:nvPr/>
        </p:nvSpPr>
        <p:spPr bwMode="auto">
          <a:xfrm>
            <a:off x="250825" y="4292600"/>
            <a:ext cx="1008063" cy="650875"/>
          </a:xfrm>
          <a:prstGeom prst="rect">
            <a:avLst/>
          </a:prstGeom>
          <a:solidFill>
            <a:srgbClr val="33AED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a:solidFill>
                  <a:schemeClr val="bg1"/>
                </a:solidFill>
              </a:rPr>
              <a:t>业务应用层</a:t>
            </a:r>
          </a:p>
        </p:txBody>
      </p:sp>
      <p:sp>
        <p:nvSpPr>
          <p:cNvPr id="272403" name="Text Box 19"/>
          <p:cNvSpPr txBox="1">
            <a:spLocks noChangeArrowheads="1"/>
          </p:cNvSpPr>
          <p:nvPr/>
        </p:nvSpPr>
        <p:spPr bwMode="auto">
          <a:xfrm>
            <a:off x="3203575" y="2492375"/>
            <a:ext cx="1584325" cy="376238"/>
          </a:xfrm>
          <a:prstGeom prst="rect">
            <a:avLst/>
          </a:prstGeom>
          <a:solidFill>
            <a:srgbClr val="33AED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a:solidFill>
                  <a:schemeClr val="bg1"/>
                </a:solidFill>
              </a:rPr>
              <a:t>门户及展示层</a:t>
            </a:r>
          </a:p>
        </p:txBody>
      </p:sp>
      <p:sp>
        <p:nvSpPr>
          <p:cNvPr id="272404" name="AutoShape 20"/>
          <p:cNvSpPr>
            <a:spLocks noChangeArrowheads="1"/>
          </p:cNvSpPr>
          <p:nvPr/>
        </p:nvSpPr>
        <p:spPr bwMode="auto">
          <a:xfrm>
            <a:off x="3708400" y="4724400"/>
            <a:ext cx="1295400" cy="576263"/>
          </a:xfrm>
          <a:prstGeom prst="can">
            <a:avLst>
              <a:gd name="adj" fmla="val 25000"/>
            </a:avLst>
          </a:prstGeom>
          <a:solidFill>
            <a:srgbClr val="33AED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zh-CN" altLang="en-US" b="1">
                <a:solidFill>
                  <a:schemeClr val="bg1"/>
                </a:solidFill>
              </a:rPr>
              <a:t>资源层</a:t>
            </a:r>
            <a:endParaRPr lang="zh-CN" altLang="en-US"/>
          </a:p>
        </p:txBody>
      </p:sp>
      <p:sp>
        <p:nvSpPr>
          <p:cNvPr id="272405" name="Line 21"/>
          <p:cNvSpPr>
            <a:spLocks noChangeShapeType="1"/>
          </p:cNvSpPr>
          <p:nvPr/>
        </p:nvSpPr>
        <p:spPr bwMode="auto">
          <a:xfrm>
            <a:off x="3924300" y="4005263"/>
            <a:ext cx="0" cy="7921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72406" name="Group 22"/>
          <p:cNvGrpSpPr>
            <a:grpSpLocks/>
          </p:cNvGrpSpPr>
          <p:nvPr/>
        </p:nvGrpSpPr>
        <p:grpSpPr bwMode="auto">
          <a:xfrm>
            <a:off x="6732588" y="2205038"/>
            <a:ext cx="2087562" cy="3554412"/>
            <a:chOff x="4059" y="1389"/>
            <a:chExt cx="1315" cy="2239"/>
          </a:xfrm>
        </p:grpSpPr>
        <p:sp>
          <p:nvSpPr>
            <p:cNvPr id="272407" name="Text Box 23"/>
            <p:cNvSpPr txBox="1">
              <a:spLocks noChangeArrowheads="1"/>
            </p:cNvSpPr>
            <p:nvPr/>
          </p:nvSpPr>
          <p:spPr bwMode="auto">
            <a:xfrm>
              <a:off x="4059" y="1389"/>
              <a:ext cx="953" cy="448"/>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solidFill>
                    <a:schemeClr val="tx2"/>
                  </a:solidFill>
                </a:rPr>
                <a:t>CALIS</a:t>
              </a:r>
              <a:r>
                <a:rPr lang="zh-CN" altLang="en-US" sz="2000" b="1">
                  <a:solidFill>
                    <a:schemeClr val="tx2"/>
                  </a:solidFill>
                </a:rPr>
                <a:t>资源调度与服务</a:t>
              </a:r>
            </a:p>
          </p:txBody>
        </p:sp>
        <p:sp>
          <p:nvSpPr>
            <p:cNvPr id="272408" name="Text Box 24"/>
            <p:cNvSpPr txBox="1">
              <a:spLocks noChangeArrowheads="1"/>
            </p:cNvSpPr>
            <p:nvPr/>
          </p:nvSpPr>
          <p:spPr bwMode="auto">
            <a:xfrm>
              <a:off x="4059" y="1934"/>
              <a:ext cx="953" cy="448"/>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solidFill>
                    <a:schemeClr val="tx2"/>
                  </a:solidFill>
                </a:rPr>
                <a:t>Internet Archive</a:t>
              </a:r>
              <a:endParaRPr lang="zh-CN" altLang="en-US" sz="2000" b="1">
                <a:solidFill>
                  <a:schemeClr val="tx2"/>
                </a:solidFill>
              </a:endParaRPr>
            </a:p>
          </p:txBody>
        </p:sp>
        <p:sp>
          <p:nvSpPr>
            <p:cNvPr id="272409" name="Text Box 25"/>
            <p:cNvSpPr txBox="1">
              <a:spLocks noChangeArrowheads="1"/>
            </p:cNvSpPr>
            <p:nvPr/>
          </p:nvSpPr>
          <p:spPr bwMode="auto">
            <a:xfrm>
              <a:off x="4059" y="2484"/>
              <a:ext cx="953" cy="256"/>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solidFill>
                    <a:schemeClr val="tx2"/>
                  </a:solidFill>
                </a:rPr>
                <a:t>OCA</a:t>
              </a:r>
              <a:endParaRPr lang="zh-CN" altLang="en-US" sz="2000" b="1">
                <a:solidFill>
                  <a:schemeClr val="tx2"/>
                </a:solidFill>
              </a:endParaRPr>
            </a:p>
          </p:txBody>
        </p:sp>
        <p:sp>
          <p:nvSpPr>
            <p:cNvPr id="272410" name="Text Box 26"/>
            <p:cNvSpPr txBox="1">
              <a:spLocks noChangeArrowheads="1"/>
            </p:cNvSpPr>
            <p:nvPr/>
          </p:nvSpPr>
          <p:spPr bwMode="auto">
            <a:xfrm>
              <a:off x="4059" y="2796"/>
              <a:ext cx="1315" cy="832"/>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000" b="1">
                  <a:solidFill>
                    <a:schemeClr val="tx2"/>
                  </a:solidFill>
                </a:rPr>
                <a:t>清华大学图书馆</a:t>
              </a:r>
              <a:r>
                <a:rPr lang="en-US" altLang="zh-CN" sz="2000" b="1">
                  <a:solidFill>
                    <a:schemeClr val="tx2"/>
                  </a:solidFill>
                </a:rPr>
                <a:t>Google</a:t>
              </a:r>
            </a:p>
            <a:p>
              <a:r>
                <a:rPr lang="zh-CN" altLang="en-US" sz="2000" b="1">
                  <a:solidFill>
                    <a:schemeClr val="tx2"/>
                  </a:solidFill>
                </a:rPr>
                <a:t>读秀</a:t>
              </a:r>
            </a:p>
            <a:p>
              <a:r>
                <a:rPr lang="en-US" altLang="zh-CN" sz="2000" b="1">
                  <a:solidFill>
                    <a:schemeClr val="tx2"/>
                  </a:solidFill>
                </a:rPr>
                <a:t>……</a:t>
              </a:r>
            </a:p>
          </p:txBody>
        </p:sp>
      </p:grpSp>
      <p:grpSp>
        <p:nvGrpSpPr>
          <p:cNvPr id="272411" name="Group 27"/>
          <p:cNvGrpSpPr>
            <a:grpSpLocks/>
          </p:cNvGrpSpPr>
          <p:nvPr/>
        </p:nvGrpSpPr>
        <p:grpSpPr bwMode="auto">
          <a:xfrm>
            <a:off x="4211638" y="2279650"/>
            <a:ext cx="2520950" cy="3454400"/>
            <a:chOff x="2653" y="1436"/>
            <a:chExt cx="1588" cy="2176"/>
          </a:xfrm>
        </p:grpSpPr>
        <p:sp>
          <p:nvSpPr>
            <p:cNvPr id="272412" name="Line 28"/>
            <p:cNvSpPr>
              <a:spLocks noChangeShapeType="1"/>
            </p:cNvSpPr>
            <p:nvPr/>
          </p:nvSpPr>
          <p:spPr bwMode="auto">
            <a:xfrm>
              <a:off x="2653" y="2251"/>
              <a:ext cx="12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2413" name="Text Box 29"/>
            <p:cNvSpPr txBox="1">
              <a:spLocks noChangeArrowheads="1"/>
            </p:cNvSpPr>
            <p:nvPr/>
          </p:nvSpPr>
          <p:spPr bwMode="auto">
            <a:xfrm>
              <a:off x="2744" y="2069"/>
              <a:ext cx="104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600"/>
                <a:t>非</a:t>
              </a:r>
              <a:r>
                <a:rPr lang="en-US" altLang="zh-CN" sz="1600"/>
                <a:t>CADAL</a:t>
              </a:r>
              <a:r>
                <a:rPr lang="zh-CN" altLang="en-US" sz="1600"/>
                <a:t>资源</a:t>
              </a:r>
            </a:p>
          </p:txBody>
        </p:sp>
        <p:sp>
          <p:nvSpPr>
            <p:cNvPr id="272414" name="Line 30"/>
            <p:cNvSpPr>
              <a:spLocks noChangeShapeType="1"/>
            </p:cNvSpPr>
            <p:nvPr/>
          </p:nvSpPr>
          <p:spPr bwMode="auto">
            <a:xfrm flipH="1">
              <a:off x="2653" y="2341"/>
              <a:ext cx="11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2415" name="Text Box 31"/>
            <p:cNvSpPr txBox="1">
              <a:spLocks noChangeArrowheads="1"/>
            </p:cNvSpPr>
            <p:nvPr/>
          </p:nvSpPr>
          <p:spPr bwMode="auto">
            <a:xfrm>
              <a:off x="2925" y="2341"/>
              <a:ext cx="63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600"/>
                <a:t>交互服务</a:t>
              </a:r>
            </a:p>
          </p:txBody>
        </p:sp>
        <p:sp>
          <p:nvSpPr>
            <p:cNvPr id="272416" name="Text Box 32"/>
            <p:cNvSpPr txBox="1">
              <a:spLocks noChangeArrowheads="1"/>
            </p:cNvSpPr>
            <p:nvPr/>
          </p:nvSpPr>
          <p:spPr bwMode="auto">
            <a:xfrm>
              <a:off x="3878" y="1436"/>
              <a:ext cx="363" cy="2176"/>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b="1">
                  <a:solidFill>
                    <a:schemeClr val="accent2"/>
                  </a:solidFill>
                </a:rPr>
                <a:t>交互接口与统一标准规范</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24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2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标题 1"/>
          <p:cNvSpPr>
            <a:spLocks noGrp="1"/>
          </p:cNvSpPr>
          <p:nvPr>
            <p:ph type="title" idx="4294967295"/>
          </p:nvPr>
        </p:nvSpPr>
        <p:spPr/>
        <p:txBody>
          <a:bodyPr/>
          <a:lstStyle/>
          <a:p>
            <a:r>
              <a:rPr lang="zh-CN" altLang="en-US"/>
              <a:t>项目二期建设框架与思路</a:t>
            </a:r>
          </a:p>
        </p:txBody>
      </p:sp>
      <p:sp>
        <p:nvSpPr>
          <p:cNvPr id="274435" name="内容占位符 2"/>
          <p:cNvSpPr>
            <a:spLocks/>
          </p:cNvSpPr>
          <p:nvPr/>
        </p:nvSpPr>
        <p:spPr bwMode="auto">
          <a:xfrm>
            <a:off x="468313" y="1628775"/>
            <a:ext cx="822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r>
              <a:rPr lang="en-US" altLang="zh-CN"/>
              <a:t>CADAL</a:t>
            </a:r>
            <a:r>
              <a:rPr lang="zh-CN" altLang="en-US"/>
              <a:t>与</a:t>
            </a:r>
            <a:r>
              <a:rPr lang="en-US" altLang="zh-CN"/>
              <a:t>CALIS</a:t>
            </a:r>
            <a:r>
              <a:rPr lang="zh-CN" altLang="en-US"/>
              <a:t>共建共享</a:t>
            </a:r>
          </a:p>
          <a:p>
            <a:endParaRPr lang="zh-CN" altLang="en-US"/>
          </a:p>
        </p:txBody>
      </p:sp>
      <p:grpSp>
        <p:nvGrpSpPr>
          <p:cNvPr id="274436" name="Group 4"/>
          <p:cNvGrpSpPr>
            <a:grpSpLocks/>
          </p:cNvGrpSpPr>
          <p:nvPr/>
        </p:nvGrpSpPr>
        <p:grpSpPr bwMode="auto">
          <a:xfrm>
            <a:off x="2409825" y="3167063"/>
            <a:ext cx="4105275" cy="714375"/>
            <a:chOff x="1292" y="2160"/>
            <a:chExt cx="3085" cy="450"/>
          </a:xfrm>
        </p:grpSpPr>
        <p:sp>
          <p:nvSpPr>
            <p:cNvPr id="274437" name="Text Box 5"/>
            <p:cNvSpPr txBox="1">
              <a:spLocks noChangeArrowheads="1"/>
            </p:cNvSpPr>
            <p:nvPr/>
          </p:nvSpPr>
          <p:spPr bwMode="auto">
            <a:xfrm>
              <a:off x="1292" y="2160"/>
              <a:ext cx="1315" cy="450"/>
            </a:xfrm>
            <a:prstGeom prst="rect">
              <a:avLst/>
            </a:prstGeom>
            <a:solidFill>
              <a:schemeClr val="accent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a:solidFill>
                    <a:schemeClr val="bg1"/>
                  </a:solidFill>
                </a:rPr>
                <a:t>共建元数据</a:t>
              </a:r>
            </a:p>
            <a:p>
              <a:pPr algn="ctr"/>
              <a:r>
                <a:rPr lang="zh-CN" altLang="en-US" sz="2000">
                  <a:solidFill>
                    <a:schemeClr val="bg1"/>
                  </a:solidFill>
                </a:rPr>
                <a:t>仓储</a:t>
              </a:r>
            </a:p>
          </p:txBody>
        </p:sp>
        <p:sp>
          <p:nvSpPr>
            <p:cNvPr id="274438" name="Text Box 6"/>
            <p:cNvSpPr txBox="1">
              <a:spLocks noChangeArrowheads="1"/>
            </p:cNvSpPr>
            <p:nvPr/>
          </p:nvSpPr>
          <p:spPr bwMode="auto">
            <a:xfrm>
              <a:off x="3061" y="2160"/>
              <a:ext cx="1316" cy="450"/>
            </a:xfrm>
            <a:prstGeom prst="rect">
              <a:avLst/>
            </a:prstGeom>
            <a:solidFill>
              <a:schemeClr val="accent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a:solidFill>
                    <a:schemeClr val="bg1"/>
                  </a:solidFill>
                </a:rPr>
                <a:t>共建元数据</a:t>
              </a:r>
            </a:p>
            <a:p>
              <a:pPr algn="ctr"/>
              <a:r>
                <a:rPr lang="zh-CN" altLang="en-US" sz="2000">
                  <a:solidFill>
                    <a:schemeClr val="bg1"/>
                  </a:solidFill>
                </a:rPr>
                <a:t>仓储</a:t>
              </a:r>
            </a:p>
          </p:txBody>
        </p:sp>
        <p:sp>
          <p:nvSpPr>
            <p:cNvPr id="274439" name="Line 7"/>
            <p:cNvSpPr>
              <a:spLocks noChangeShapeType="1"/>
            </p:cNvSpPr>
            <p:nvPr/>
          </p:nvSpPr>
          <p:spPr bwMode="auto">
            <a:xfrm>
              <a:off x="2608" y="2251"/>
              <a:ext cx="45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4440" name="Line 8"/>
            <p:cNvSpPr>
              <a:spLocks noChangeShapeType="1"/>
            </p:cNvSpPr>
            <p:nvPr/>
          </p:nvSpPr>
          <p:spPr bwMode="auto">
            <a:xfrm flipH="1">
              <a:off x="2608" y="2341"/>
              <a:ext cx="45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74441" name="Group 9"/>
          <p:cNvGrpSpPr>
            <a:grpSpLocks/>
          </p:cNvGrpSpPr>
          <p:nvPr/>
        </p:nvGrpSpPr>
        <p:grpSpPr bwMode="auto">
          <a:xfrm>
            <a:off x="611188" y="2374900"/>
            <a:ext cx="3024187" cy="3575050"/>
            <a:chOff x="476" y="1661"/>
            <a:chExt cx="1905" cy="2252"/>
          </a:xfrm>
        </p:grpSpPr>
        <p:sp>
          <p:nvSpPr>
            <p:cNvPr id="274442" name="Text Box 10"/>
            <p:cNvSpPr txBox="1">
              <a:spLocks noChangeArrowheads="1"/>
            </p:cNvSpPr>
            <p:nvPr/>
          </p:nvSpPr>
          <p:spPr bwMode="auto">
            <a:xfrm>
              <a:off x="567" y="1661"/>
              <a:ext cx="1496" cy="258"/>
            </a:xfrm>
            <a:prstGeom prst="rect">
              <a:avLst/>
            </a:prstGeom>
            <a:solidFill>
              <a:schemeClr val="accent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000">
                  <a:solidFill>
                    <a:schemeClr val="bg1"/>
                  </a:solidFill>
                </a:rPr>
                <a:t>CADAL</a:t>
              </a:r>
              <a:r>
                <a:rPr lang="zh-CN" altLang="en-US" sz="2000">
                  <a:solidFill>
                    <a:schemeClr val="bg1"/>
                  </a:solidFill>
                </a:rPr>
                <a:t>门户服务</a:t>
              </a:r>
            </a:p>
          </p:txBody>
        </p:sp>
        <p:sp>
          <p:nvSpPr>
            <p:cNvPr id="274443" name="Line 11"/>
            <p:cNvSpPr>
              <a:spLocks noChangeShapeType="1"/>
            </p:cNvSpPr>
            <p:nvPr/>
          </p:nvSpPr>
          <p:spPr bwMode="auto">
            <a:xfrm>
              <a:off x="1791" y="1933"/>
              <a:ext cx="0" cy="22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4444" name="Text Box 12"/>
            <p:cNvSpPr txBox="1">
              <a:spLocks noChangeArrowheads="1"/>
            </p:cNvSpPr>
            <p:nvPr/>
          </p:nvSpPr>
          <p:spPr bwMode="auto">
            <a:xfrm>
              <a:off x="930" y="2659"/>
              <a:ext cx="1043" cy="756"/>
            </a:xfrm>
            <a:prstGeom prst="rect">
              <a:avLst/>
            </a:prstGeom>
            <a:solidFill>
              <a:schemeClr val="accent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a:solidFill>
                    <a:schemeClr val="bg1"/>
                  </a:solidFill>
                </a:rPr>
                <a:t>全文服务</a:t>
              </a:r>
            </a:p>
            <a:p>
              <a:r>
                <a:rPr lang="en-US" altLang="zh-CN">
                  <a:solidFill>
                    <a:schemeClr val="bg1"/>
                  </a:solidFill>
                </a:rPr>
                <a:t>OCR</a:t>
              </a:r>
              <a:r>
                <a:rPr lang="zh-CN" altLang="en-US">
                  <a:solidFill>
                    <a:schemeClr val="bg1"/>
                  </a:solidFill>
                </a:rPr>
                <a:t>服务</a:t>
              </a:r>
            </a:p>
            <a:p>
              <a:r>
                <a:rPr lang="zh-CN" altLang="en-US">
                  <a:solidFill>
                    <a:schemeClr val="bg1"/>
                  </a:solidFill>
                </a:rPr>
                <a:t>资源扩展服务</a:t>
              </a:r>
            </a:p>
            <a:p>
              <a:r>
                <a:rPr lang="en-US" altLang="zh-CN">
                  <a:solidFill>
                    <a:schemeClr val="bg1"/>
                  </a:solidFill>
                </a:rPr>
                <a:t>……</a:t>
              </a:r>
            </a:p>
          </p:txBody>
        </p:sp>
        <p:sp>
          <p:nvSpPr>
            <p:cNvPr id="274445" name="Line 13"/>
            <p:cNvSpPr>
              <a:spLocks noChangeShapeType="1"/>
            </p:cNvSpPr>
            <p:nvPr/>
          </p:nvSpPr>
          <p:spPr bwMode="auto">
            <a:xfrm>
              <a:off x="1156" y="1933"/>
              <a:ext cx="0" cy="72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74446" name="Group 14"/>
            <p:cNvGrpSpPr>
              <a:grpSpLocks/>
            </p:cNvGrpSpPr>
            <p:nvPr/>
          </p:nvGrpSpPr>
          <p:grpSpPr bwMode="auto">
            <a:xfrm>
              <a:off x="476" y="3430"/>
              <a:ext cx="1905" cy="483"/>
              <a:chOff x="476" y="3430"/>
              <a:chExt cx="1905" cy="483"/>
            </a:xfrm>
          </p:grpSpPr>
          <p:sp>
            <p:nvSpPr>
              <p:cNvPr id="274447" name="Text Box 15"/>
              <p:cNvSpPr txBox="1">
                <a:spLocks noChangeArrowheads="1"/>
              </p:cNvSpPr>
              <p:nvPr/>
            </p:nvSpPr>
            <p:spPr bwMode="auto">
              <a:xfrm>
                <a:off x="476" y="3657"/>
                <a:ext cx="1905" cy="256"/>
              </a:xfrm>
              <a:prstGeom prst="rect">
                <a:avLst/>
              </a:prstGeom>
              <a:solidFill>
                <a:schemeClr val="accent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a:solidFill>
                      <a:schemeClr val="bg1"/>
                    </a:solidFill>
                    <a:ea typeface="黑体" panose="02010609060101010101" pitchFamily="49" charset="-122"/>
                  </a:rPr>
                  <a:t>技术支撑与信息基础结构</a:t>
                </a:r>
              </a:p>
            </p:txBody>
          </p:sp>
          <p:sp>
            <p:nvSpPr>
              <p:cNvPr id="274448" name="Line 16"/>
              <p:cNvSpPr>
                <a:spLocks noChangeShapeType="1"/>
              </p:cNvSpPr>
              <p:nvPr/>
            </p:nvSpPr>
            <p:spPr bwMode="auto">
              <a:xfrm>
                <a:off x="1157" y="3430"/>
                <a:ext cx="0" cy="22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4449" name="Line 17"/>
              <p:cNvSpPr>
                <a:spLocks noChangeShapeType="1"/>
              </p:cNvSpPr>
              <p:nvPr/>
            </p:nvSpPr>
            <p:spPr bwMode="auto">
              <a:xfrm>
                <a:off x="1429" y="3430"/>
                <a:ext cx="0" cy="22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4450" name="Line 18"/>
              <p:cNvSpPr>
                <a:spLocks noChangeShapeType="1"/>
              </p:cNvSpPr>
              <p:nvPr/>
            </p:nvSpPr>
            <p:spPr bwMode="auto">
              <a:xfrm>
                <a:off x="1701" y="3430"/>
                <a:ext cx="0" cy="22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grpSp>
        <p:nvGrpSpPr>
          <p:cNvPr id="274451" name="Group 19"/>
          <p:cNvGrpSpPr>
            <a:grpSpLocks/>
          </p:cNvGrpSpPr>
          <p:nvPr/>
        </p:nvGrpSpPr>
        <p:grpSpPr bwMode="auto">
          <a:xfrm>
            <a:off x="5003800" y="2374900"/>
            <a:ext cx="3167063" cy="3575050"/>
            <a:chOff x="3243" y="1661"/>
            <a:chExt cx="1995" cy="2252"/>
          </a:xfrm>
        </p:grpSpPr>
        <p:sp>
          <p:nvSpPr>
            <p:cNvPr id="274452" name="Text Box 20"/>
            <p:cNvSpPr txBox="1">
              <a:spLocks noChangeArrowheads="1"/>
            </p:cNvSpPr>
            <p:nvPr/>
          </p:nvSpPr>
          <p:spPr bwMode="auto">
            <a:xfrm>
              <a:off x="3742" y="1661"/>
              <a:ext cx="1496" cy="258"/>
            </a:xfrm>
            <a:prstGeom prst="rect">
              <a:avLst/>
            </a:prstGeom>
            <a:solidFill>
              <a:schemeClr val="accent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000">
                  <a:solidFill>
                    <a:schemeClr val="bg1"/>
                  </a:solidFill>
                </a:rPr>
                <a:t>CALIS</a:t>
              </a:r>
              <a:r>
                <a:rPr lang="zh-CN" altLang="en-US" sz="2000">
                  <a:solidFill>
                    <a:schemeClr val="bg1"/>
                  </a:solidFill>
                </a:rPr>
                <a:t>门户服务</a:t>
              </a:r>
            </a:p>
          </p:txBody>
        </p:sp>
        <p:sp>
          <p:nvSpPr>
            <p:cNvPr id="274453" name="Line 21"/>
            <p:cNvSpPr>
              <a:spLocks noChangeShapeType="1"/>
            </p:cNvSpPr>
            <p:nvPr/>
          </p:nvSpPr>
          <p:spPr bwMode="auto">
            <a:xfrm>
              <a:off x="3969" y="1933"/>
              <a:ext cx="0" cy="22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4454" name="Text Box 22"/>
            <p:cNvSpPr txBox="1">
              <a:spLocks noChangeArrowheads="1"/>
            </p:cNvSpPr>
            <p:nvPr/>
          </p:nvSpPr>
          <p:spPr bwMode="auto">
            <a:xfrm>
              <a:off x="3696" y="2659"/>
              <a:ext cx="1043" cy="756"/>
            </a:xfrm>
            <a:prstGeom prst="rect">
              <a:avLst/>
            </a:prstGeom>
            <a:solidFill>
              <a:schemeClr val="accent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a:solidFill>
                    <a:schemeClr val="bg1"/>
                  </a:solidFill>
                </a:rPr>
                <a:t>统一认证</a:t>
              </a:r>
            </a:p>
            <a:p>
              <a:r>
                <a:rPr lang="zh-CN" altLang="en-US">
                  <a:solidFill>
                    <a:schemeClr val="bg1"/>
                  </a:solidFill>
                </a:rPr>
                <a:t>资源调度</a:t>
              </a:r>
            </a:p>
            <a:p>
              <a:r>
                <a:rPr lang="zh-CN" altLang="en-US">
                  <a:solidFill>
                    <a:schemeClr val="bg1"/>
                  </a:solidFill>
                </a:rPr>
                <a:t>文献传递</a:t>
              </a:r>
            </a:p>
            <a:p>
              <a:r>
                <a:rPr lang="en-US" altLang="zh-CN">
                  <a:solidFill>
                    <a:schemeClr val="bg1"/>
                  </a:solidFill>
                </a:rPr>
                <a:t>……</a:t>
              </a:r>
            </a:p>
          </p:txBody>
        </p:sp>
        <p:sp>
          <p:nvSpPr>
            <p:cNvPr id="274455" name="Line 23"/>
            <p:cNvSpPr>
              <a:spLocks noChangeShapeType="1"/>
            </p:cNvSpPr>
            <p:nvPr/>
          </p:nvSpPr>
          <p:spPr bwMode="auto">
            <a:xfrm>
              <a:off x="4513" y="1933"/>
              <a:ext cx="0" cy="72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74456" name="Group 24"/>
            <p:cNvGrpSpPr>
              <a:grpSpLocks/>
            </p:cNvGrpSpPr>
            <p:nvPr/>
          </p:nvGrpSpPr>
          <p:grpSpPr bwMode="auto">
            <a:xfrm>
              <a:off x="3243" y="3430"/>
              <a:ext cx="1905" cy="483"/>
              <a:chOff x="476" y="3430"/>
              <a:chExt cx="1905" cy="483"/>
            </a:xfrm>
          </p:grpSpPr>
          <p:sp>
            <p:nvSpPr>
              <p:cNvPr id="274457" name="Text Box 25"/>
              <p:cNvSpPr txBox="1">
                <a:spLocks noChangeArrowheads="1"/>
              </p:cNvSpPr>
              <p:nvPr/>
            </p:nvSpPr>
            <p:spPr bwMode="auto">
              <a:xfrm>
                <a:off x="476" y="3657"/>
                <a:ext cx="1905" cy="256"/>
              </a:xfrm>
              <a:prstGeom prst="rect">
                <a:avLst/>
              </a:prstGeom>
              <a:solidFill>
                <a:schemeClr val="accent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a:solidFill>
                      <a:schemeClr val="bg1"/>
                    </a:solidFill>
                    <a:ea typeface="黑体" panose="02010609060101010101" pitchFamily="49" charset="-122"/>
                  </a:rPr>
                  <a:t>技术支撑与信息基础结构</a:t>
                </a:r>
              </a:p>
            </p:txBody>
          </p:sp>
          <p:sp>
            <p:nvSpPr>
              <p:cNvPr id="274458" name="Line 26"/>
              <p:cNvSpPr>
                <a:spLocks noChangeShapeType="1"/>
              </p:cNvSpPr>
              <p:nvPr/>
            </p:nvSpPr>
            <p:spPr bwMode="auto">
              <a:xfrm>
                <a:off x="1157" y="3430"/>
                <a:ext cx="0" cy="22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4459" name="Line 27"/>
              <p:cNvSpPr>
                <a:spLocks noChangeShapeType="1"/>
              </p:cNvSpPr>
              <p:nvPr/>
            </p:nvSpPr>
            <p:spPr bwMode="auto">
              <a:xfrm>
                <a:off x="1429" y="3430"/>
                <a:ext cx="0" cy="22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4460" name="Line 28"/>
              <p:cNvSpPr>
                <a:spLocks noChangeShapeType="1"/>
              </p:cNvSpPr>
              <p:nvPr/>
            </p:nvSpPr>
            <p:spPr bwMode="auto">
              <a:xfrm>
                <a:off x="1701" y="3430"/>
                <a:ext cx="0" cy="22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grpSp>
        <p:nvGrpSpPr>
          <p:cNvPr id="274461" name="Group 29"/>
          <p:cNvGrpSpPr>
            <a:grpSpLocks/>
          </p:cNvGrpSpPr>
          <p:nvPr/>
        </p:nvGrpSpPr>
        <p:grpSpPr bwMode="auto">
          <a:xfrm>
            <a:off x="2411413" y="3141663"/>
            <a:ext cx="4105275" cy="1393825"/>
            <a:chOff x="1519" y="1979"/>
            <a:chExt cx="2586" cy="878"/>
          </a:xfrm>
        </p:grpSpPr>
        <p:grpSp>
          <p:nvGrpSpPr>
            <p:cNvPr id="274462" name="Group 30"/>
            <p:cNvGrpSpPr>
              <a:grpSpLocks/>
            </p:cNvGrpSpPr>
            <p:nvPr/>
          </p:nvGrpSpPr>
          <p:grpSpPr bwMode="auto">
            <a:xfrm>
              <a:off x="1882" y="2449"/>
              <a:ext cx="1723" cy="408"/>
              <a:chOff x="1882" y="2449"/>
              <a:chExt cx="1723" cy="408"/>
            </a:xfrm>
          </p:grpSpPr>
          <p:sp>
            <p:nvSpPr>
              <p:cNvPr id="274463" name="Line 31"/>
              <p:cNvSpPr>
                <a:spLocks noChangeShapeType="1"/>
              </p:cNvSpPr>
              <p:nvPr/>
            </p:nvSpPr>
            <p:spPr bwMode="auto">
              <a:xfrm flipH="1">
                <a:off x="1882" y="2449"/>
                <a:ext cx="1497" cy="3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4464" name="Line 32"/>
              <p:cNvSpPr>
                <a:spLocks noChangeShapeType="1"/>
              </p:cNvSpPr>
              <p:nvPr/>
            </p:nvSpPr>
            <p:spPr bwMode="auto">
              <a:xfrm>
                <a:off x="2245" y="2449"/>
                <a:ext cx="1360" cy="40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74465" name="Group 33"/>
            <p:cNvGrpSpPr>
              <a:grpSpLocks/>
            </p:cNvGrpSpPr>
            <p:nvPr/>
          </p:nvGrpSpPr>
          <p:grpSpPr bwMode="auto">
            <a:xfrm>
              <a:off x="1519" y="1979"/>
              <a:ext cx="2586" cy="450"/>
              <a:chOff x="1292" y="2160"/>
              <a:chExt cx="3085" cy="450"/>
            </a:xfrm>
          </p:grpSpPr>
          <p:sp>
            <p:nvSpPr>
              <p:cNvPr id="274466" name="Text Box 34"/>
              <p:cNvSpPr txBox="1">
                <a:spLocks noChangeArrowheads="1"/>
              </p:cNvSpPr>
              <p:nvPr/>
            </p:nvSpPr>
            <p:spPr bwMode="auto">
              <a:xfrm>
                <a:off x="1292" y="2160"/>
                <a:ext cx="1315" cy="450"/>
              </a:xfrm>
              <a:prstGeom prst="rect">
                <a:avLst/>
              </a:prstGeom>
              <a:solidFill>
                <a:schemeClr val="accent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a:solidFill>
                      <a:schemeClr val="bg1"/>
                    </a:solidFill>
                  </a:rPr>
                  <a:t>共建元数据</a:t>
                </a:r>
              </a:p>
              <a:p>
                <a:pPr algn="ctr"/>
                <a:r>
                  <a:rPr lang="zh-CN" altLang="en-US" sz="2000">
                    <a:solidFill>
                      <a:schemeClr val="bg1"/>
                    </a:solidFill>
                  </a:rPr>
                  <a:t>仓储与接口</a:t>
                </a:r>
              </a:p>
            </p:txBody>
          </p:sp>
          <p:sp>
            <p:nvSpPr>
              <p:cNvPr id="274467" name="Text Box 35"/>
              <p:cNvSpPr txBox="1">
                <a:spLocks noChangeArrowheads="1"/>
              </p:cNvSpPr>
              <p:nvPr/>
            </p:nvSpPr>
            <p:spPr bwMode="auto">
              <a:xfrm>
                <a:off x="3061" y="2160"/>
                <a:ext cx="1316" cy="450"/>
              </a:xfrm>
              <a:prstGeom prst="rect">
                <a:avLst/>
              </a:prstGeom>
              <a:solidFill>
                <a:schemeClr val="accent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a:solidFill>
                      <a:schemeClr val="bg1"/>
                    </a:solidFill>
                  </a:rPr>
                  <a:t>共建元数据</a:t>
                </a:r>
              </a:p>
              <a:p>
                <a:pPr algn="ctr"/>
                <a:r>
                  <a:rPr lang="zh-CN" altLang="en-US" sz="2000">
                    <a:solidFill>
                      <a:schemeClr val="bg1"/>
                    </a:solidFill>
                  </a:rPr>
                  <a:t>仓储与接口</a:t>
                </a:r>
              </a:p>
            </p:txBody>
          </p:sp>
          <p:sp>
            <p:nvSpPr>
              <p:cNvPr id="274468" name="Line 36"/>
              <p:cNvSpPr>
                <a:spLocks noChangeShapeType="1"/>
              </p:cNvSpPr>
              <p:nvPr/>
            </p:nvSpPr>
            <p:spPr bwMode="auto">
              <a:xfrm>
                <a:off x="2608" y="2251"/>
                <a:ext cx="45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4469" name="Line 37"/>
              <p:cNvSpPr>
                <a:spLocks noChangeShapeType="1"/>
              </p:cNvSpPr>
              <p:nvPr/>
            </p:nvSpPr>
            <p:spPr bwMode="auto">
              <a:xfrm flipH="1">
                <a:off x="2608" y="2341"/>
                <a:ext cx="45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4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5" name="Picture 3" descr="Book Server-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902017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86" name="Rectangle 6"/>
          <p:cNvSpPr>
            <a:spLocks noChangeArrowheads="1"/>
          </p:cNvSpPr>
          <p:nvPr/>
        </p:nvSpPr>
        <p:spPr bwMode="auto">
          <a:xfrm>
            <a:off x="5580063" y="5013325"/>
            <a:ext cx="1800225" cy="503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a:solidFill>
                  <a:schemeClr val="bg1"/>
                </a:solidFill>
              </a:rPr>
              <a:t>CADAL</a:t>
            </a:r>
            <a:r>
              <a:rPr lang="zh-CN" altLang="en-US" sz="2400">
                <a:solidFill>
                  <a:schemeClr val="bg1"/>
                </a:solidFill>
              </a:rPr>
              <a:t>服务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76486"/>
                                        </p:tgtEl>
                                        <p:attrNameLst>
                                          <p:attrName>style.visibility</p:attrName>
                                        </p:attrNameLst>
                                      </p:cBhvr>
                                      <p:to>
                                        <p:strVal val="visible"/>
                                      </p:to>
                                    </p:set>
                                    <p:anim calcmode="lin" valueType="num">
                                      <p:cBhvr>
                                        <p:cTn id="7" dur="1000" fill="hold"/>
                                        <p:tgtEl>
                                          <p:spTgt spid="27648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7648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76486"/>
                                        </p:tgtEl>
                                        <p:attrNameLst>
                                          <p:attrName>ppt_y</p:attrName>
                                        </p:attrNameLst>
                                      </p:cBhvr>
                                      <p:tavLst>
                                        <p:tav tm="0">
                                          <p:val>
                                            <p:strVal val="#ppt_y"/>
                                          </p:val>
                                        </p:tav>
                                        <p:tav tm="100000">
                                          <p:val>
                                            <p:strVal val="#ppt_y"/>
                                          </p:val>
                                        </p:tav>
                                      </p:tavLst>
                                    </p:anim>
                                    <p:animEffect transition="in" filter="fade">
                                      <p:cBhvr>
                                        <p:cTn id="10" dur="1000"/>
                                        <p:tgtEl>
                                          <p:spTgt spid="276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标题 1"/>
          <p:cNvSpPr>
            <a:spLocks noGrp="1"/>
          </p:cNvSpPr>
          <p:nvPr>
            <p:ph type="title" idx="4294967295"/>
          </p:nvPr>
        </p:nvSpPr>
        <p:spPr/>
        <p:txBody>
          <a:bodyPr/>
          <a:lstStyle/>
          <a:p>
            <a:r>
              <a:rPr lang="zh-CN" altLang="en-US"/>
              <a:t>项目二期经费预算</a:t>
            </a:r>
          </a:p>
        </p:txBody>
      </p:sp>
      <p:sp>
        <p:nvSpPr>
          <p:cNvPr id="350211" name="内容占位符 2"/>
          <p:cNvSpPr>
            <a:spLocks/>
          </p:cNvSpPr>
          <p:nvPr/>
        </p:nvSpPr>
        <p:spPr bwMode="auto">
          <a:xfrm>
            <a:off x="395288" y="1412875"/>
            <a:ext cx="8424862"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Clr>
                <a:schemeClr val="tx1"/>
              </a:buClr>
              <a:buFont typeface="Wingdings" panose="05000000000000000000" pitchFamily="2" charset="2"/>
              <a:buChar char="l"/>
            </a:pPr>
            <a:r>
              <a:rPr lang="zh-CN" altLang="en-US" sz="3200" b="1">
                <a:latin typeface="黑体" panose="02010609060101010101" pitchFamily="49" charset="-122"/>
                <a:ea typeface="黑体" panose="02010609060101010101" pitchFamily="49" charset="-122"/>
              </a:rPr>
              <a:t>建设经费预算为</a:t>
            </a:r>
            <a:r>
              <a:rPr lang="en-US" altLang="zh-CN" sz="3200" b="1">
                <a:latin typeface="黑体" panose="02010609060101010101" pitchFamily="49" charset="-122"/>
                <a:ea typeface="黑体" panose="02010609060101010101" pitchFamily="49" charset="-122"/>
              </a:rPr>
              <a:t>1.5</a:t>
            </a:r>
            <a:r>
              <a:rPr lang="zh-CN" altLang="en-US" sz="3200" b="1">
                <a:latin typeface="黑体" panose="02010609060101010101" pitchFamily="49" charset="-122"/>
                <a:ea typeface="黑体" panose="02010609060101010101" pitchFamily="49" charset="-122"/>
              </a:rPr>
              <a:t>亿元，包括：</a:t>
            </a:r>
          </a:p>
          <a:p>
            <a:pPr lvl="1">
              <a:spcBef>
                <a:spcPct val="20000"/>
              </a:spcBef>
              <a:buClr>
                <a:schemeClr val="tx1"/>
              </a:buClr>
              <a:buFont typeface="黑体" panose="02010609060101010101" pitchFamily="49" charset="-122"/>
              <a:buChar char="-"/>
            </a:pPr>
            <a:r>
              <a:rPr lang="zh-CN" altLang="en-US" sz="2400">
                <a:latin typeface="黑体" panose="02010609060101010101" pitchFamily="49" charset="-122"/>
                <a:ea typeface="黑体" panose="02010609060101010101" pitchFamily="49" charset="-122"/>
              </a:rPr>
              <a:t>数字资源建设费：</a:t>
            </a:r>
            <a:r>
              <a:rPr lang="en-US" altLang="zh-CN" sz="2400">
                <a:latin typeface="黑体" panose="02010609060101010101" pitchFamily="49" charset="-122"/>
                <a:ea typeface="黑体" panose="02010609060101010101" pitchFamily="49" charset="-122"/>
              </a:rPr>
              <a:t>5319.5</a:t>
            </a:r>
            <a:r>
              <a:rPr lang="zh-CN" altLang="en-US" sz="2400">
                <a:latin typeface="黑体" panose="02010609060101010101" pitchFamily="49" charset="-122"/>
                <a:ea typeface="黑体" panose="02010609060101010101" pitchFamily="49" charset="-122"/>
              </a:rPr>
              <a:t>万元</a:t>
            </a:r>
          </a:p>
          <a:p>
            <a:pPr lvl="1">
              <a:spcBef>
                <a:spcPct val="20000"/>
              </a:spcBef>
              <a:buClr>
                <a:schemeClr val="tx1"/>
              </a:buClr>
              <a:buFont typeface="黑体" panose="02010609060101010101" pitchFamily="49" charset="-122"/>
              <a:buChar char="-"/>
            </a:pPr>
            <a:r>
              <a:rPr lang="zh-CN" altLang="en-US" sz="2400">
                <a:latin typeface="黑体" panose="02010609060101010101" pitchFamily="49" charset="-122"/>
                <a:ea typeface="黑体" panose="02010609060101010101" pitchFamily="49" charset="-122"/>
              </a:rPr>
              <a:t>服务体系建设费：</a:t>
            </a:r>
            <a:r>
              <a:rPr lang="en-US" altLang="zh-CN" sz="2400">
                <a:latin typeface="黑体" panose="02010609060101010101" pitchFamily="49" charset="-122"/>
                <a:ea typeface="黑体" panose="02010609060101010101" pitchFamily="49" charset="-122"/>
              </a:rPr>
              <a:t>700</a:t>
            </a:r>
            <a:r>
              <a:rPr lang="zh-CN" altLang="en-US" sz="2400">
                <a:latin typeface="黑体" panose="02010609060101010101" pitchFamily="49" charset="-122"/>
                <a:ea typeface="黑体" panose="02010609060101010101" pitchFamily="49" charset="-122"/>
              </a:rPr>
              <a:t>万元</a:t>
            </a:r>
          </a:p>
          <a:p>
            <a:pPr lvl="1">
              <a:spcBef>
                <a:spcPct val="20000"/>
              </a:spcBef>
              <a:buClr>
                <a:schemeClr val="tx1"/>
              </a:buClr>
              <a:buFont typeface="黑体" panose="02010609060101010101" pitchFamily="49" charset="-122"/>
              <a:buChar char="-"/>
            </a:pPr>
            <a:r>
              <a:rPr lang="zh-CN" altLang="en-US" sz="2400">
                <a:latin typeface="黑体" panose="02010609060101010101" pitchFamily="49" charset="-122"/>
                <a:ea typeface="黑体" panose="02010609060101010101" pitchFamily="49" charset="-122"/>
              </a:rPr>
              <a:t>对外合作与交流经费：</a:t>
            </a:r>
            <a:r>
              <a:rPr lang="en-US" altLang="zh-CN" sz="2400">
                <a:latin typeface="黑体" panose="02010609060101010101" pitchFamily="49" charset="-122"/>
                <a:ea typeface="黑体" panose="02010609060101010101" pitchFamily="49" charset="-122"/>
              </a:rPr>
              <a:t>1347</a:t>
            </a:r>
            <a:r>
              <a:rPr lang="zh-CN" altLang="en-US" sz="2400">
                <a:latin typeface="黑体" panose="02010609060101010101" pitchFamily="49" charset="-122"/>
                <a:ea typeface="黑体" panose="02010609060101010101" pitchFamily="49" charset="-122"/>
              </a:rPr>
              <a:t>万元</a:t>
            </a:r>
          </a:p>
          <a:p>
            <a:pPr lvl="1">
              <a:spcBef>
                <a:spcPct val="20000"/>
              </a:spcBef>
              <a:buClr>
                <a:schemeClr val="tx1"/>
              </a:buClr>
              <a:buFont typeface="黑体" panose="02010609060101010101" pitchFamily="49" charset="-122"/>
              <a:buChar char="-"/>
            </a:pPr>
            <a:r>
              <a:rPr lang="zh-CN" altLang="en-US" sz="2400">
                <a:latin typeface="黑体" panose="02010609060101010101" pitchFamily="49" charset="-122"/>
                <a:ea typeface="黑体" panose="02010609060101010101" pitchFamily="49" charset="-122"/>
              </a:rPr>
              <a:t>数字图书馆技术建设费：</a:t>
            </a:r>
            <a:r>
              <a:rPr lang="en-US" altLang="zh-CN" sz="2400">
                <a:latin typeface="黑体" panose="02010609060101010101" pitchFamily="49" charset="-122"/>
                <a:ea typeface="黑体" panose="02010609060101010101" pitchFamily="49" charset="-122"/>
              </a:rPr>
              <a:t>3510</a:t>
            </a:r>
            <a:r>
              <a:rPr lang="zh-CN" altLang="en-US" sz="2400">
                <a:latin typeface="黑体" panose="02010609060101010101" pitchFamily="49" charset="-122"/>
                <a:ea typeface="黑体" panose="02010609060101010101" pitchFamily="49" charset="-122"/>
              </a:rPr>
              <a:t>万元</a:t>
            </a:r>
          </a:p>
          <a:p>
            <a:pPr lvl="1">
              <a:spcBef>
                <a:spcPct val="20000"/>
              </a:spcBef>
              <a:buClr>
                <a:schemeClr val="tx1"/>
              </a:buClr>
              <a:buFont typeface="黑体" panose="02010609060101010101" pitchFamily="49" charset="-122"/>
              <a:buChar char="-"/>
            </a:pPr>
            <a:r>
              <a:rPr lang="zh-CN" altLang="en-US" sz="2400">
                <a:latin typeface="黑体" panose="02010609060101010101" pitchFamily="49" charset="-122"/>
                <a:ea typeface="黑体" panose="02010609060101010101" pitchFamily="49" charset="-122"/>
              </a:rPr>
              <a:t>数字化技术支撑环境建设费：</a:t>
            </a:r>
            <a:r>
              <a:rPr lang="en-US" altLang="zh-CN" sz="2400">
                <a:latin typeface="黑体" panose="02010609060101010101" pitchFamily="49" charset="-122"/>
                <a:ea typeface="黑体" panose="02010609060101010101" pitchFamily="49" charset="-122"/>
              </a:rPr>
              <a:t>1934</a:t>
            </a:r>
            <a:r>
              <a:rPr lang="zh-CN" altLang="en-US" sz="2400">
                <a:latin typeface="黑体" panose="02010609060101010101" pitchFamily="49" charset="-122"/>
                <a:ea typeface="黑体" panose="02010609060101010101" pitchFamily="49" charset="-122"/>
              </a:rPr>
              <a:t>万元</a:t>
            </a:r>
          </a:p>
          <a:p>
            <a:pPr lvl="1">
              <a:spcBef>
                <a:spcPct val="20000"/>
              </a:spcBef>
              <a:buClr>
                <a:schemeClr val="tx1"/>
              </a:buClr>
              <a:buFont typeface="黑体" panose="02010609060101010101" pitchFamily="49" charset="-122"/>
              <a:buChar char="-"/>
            </a:pPr>
            <a:r>
              <a:rPr lang="zh-CN" altLang="en-US" sz="2400">
                <a:latin typeface="黑体" panose="02010609060101010101" pitchFamily="49" charset="-122"/>
                <a:ea typeface="黑体" panose="02010609060101010101" pitchFamily="49" charset="-122"/>
              </a:rPr>
              <a:t>标准规范建设费：</a:t>
            </a:r>
            <a:r>
              <a:rPr lang="en-US" altLang="zh-CN" sz="2400">
                <a:latin typeface="黑体" panose="02010609060101010101" pitchFamily="49" charset="-122"/>
                <a:ea typeface="黑体" panose="02010609060101010101" pitchFamily="49" charset="-122"/>
              </a:rPr>
              <a:t>500</a:t>
            </a:r>
            <a:r>
              <a:rPr lang="zh-CN" altLang="en-US" sz="2400">
                <a:latin typeface="黑体" panose="02010609060101010101" pitchFamily="49" charset="-122"/>
                <a:ea typeface="黑体" panose="02010609060101010101" pitchFamily="49" charset="-122"/>
              </a:rPr>
              <a:t>万元</a:t>
            </a:r>
          </a:p>
          <a:p>
            <a:pPr lvl="1">
              <a:spcBef>
                <a:spcPct val="20000"/>
              </a:spcBef>
              <a:buClr>
                <a:schemeClr val="tx1"/>
              </a:buClr>
              <a:buFont typeface="黑体" panose="02010609060101010101" pitchFamily="49" charset="-122"/>
              <a:buChar char="-"/>
            </a:pPr>
            <a:r>
              <a:rPr lang="zh-CN" altLang="en-US" sz="2400">
                <a:latin typeface="黑体" panose="02010609060101010101" pitchFamily="49" charset="-122"/>
                <a:ea typeface="黑体" panose="02010609060101010101" pitchFamily="49" charset="-122"/>
              </a:rPr>
              <a:t>系统集成费：</a:t>
            </a:r>
            <a:r>
              <a:rPr lang="en-US" altLang="zh-CN" sz="2400">
                <a:latin typeface="黑体" panose="02010609060101010101" pitchFamily="49" charset="-122"/>
                <a:ea typeface="黑体" panose="02010609060101010101" pitchFamily="49" charset="-122"/>
              </a:rPr>
              <a:t>116.04</a:t>
            </a:r>
            <a:r>
              <a:rPr lang="zh-CN" altLang="en-US" sz="2400">
                <a:latin typeface="黑体" panose="02010609060101010101" pitchFamily="49" charset="-122"/>
                <a:ea typeface="黑体" panose="02010609060101010101" pitchFamily="49" charset="-122"/>
              </a:rPr>
              <a:t>万元</a:t>
            </a:r>
            <a:endParaRPr lang="en-US" altLang="zh-CN" sz="2400">
              <a:latin typeface="黑体" panose="02010609060101010101" pitchFamily="49" charset="-122"/>
              <a:ea typeface="黑体" panose="02010609060101010101" pitchFamily="49" charset="-122"/>
            </a:endParaRPr>
          </a:p>
          <a:p>
            <a:pPr lvl="1">
              <a:spcBef>
                <a:spcPct val="20000"/>
              </a:spcBef>
              <a:buClr>
                <a:schemeClr val="tx1"/>
              </a:buClr>
              <a:buFont typeface="黑体" panose="02010609060101010101" pitchFamily="49" charset="-122"/>
              <a:buChar char="-"/>
            </a:pPr>
            <a:r>
              <a:rPr lang="zh-CN" altLang="en-US" sz="2400">
                <a:latin typeface="黑体" panose="02010609060101010101" pitchFamily="49" charset="-122"/>
                <a:ea typeface="黑体" panose="02010609060101010101" pitchFamily="49" charset="-122"/>
              </a:rPr>
              <a:t>工程建设其他费用：</a:t>
            </a:r>
            <a:r>
              <a:rPr lang="en-US" altLang="en-US" sz="2400">
                <a:latin typeface="黑体" panose="02010609060101010101" pitchFamily="49" charset="-122"/>
                <a:ea typeface="黑体" panose="02010609060101010101" pitchFamily="49" charset="-122"/>
              </a:rPr>
              <a:t>724.07</a:t>
            </a:r>
            <a:r>
              <a:rPr lang="zh-CN" altLang="en-US" sz="2400">
                <a:latin typeface="黑体" panose="02010609060101010101" pitchFamily="49" charset="-122"/>
                <a:ea typeface="黑体" panose="02010609060101010101" pitchFamily="49" charset="-122"/>
              </a:rPr>
              <a:t>万元</a:t>
            </a:r>
            <a:r>
              <a:rPr lang="en-US" altLang="en-US" sz="2400">
                <a:latin typeface="黑体" panose="02010609060101010101" pitchFamily="49" charset="-122"/>
                <a:ea typeface="黑体" panose="02010609060101010101" pitchFamily="49" charset="-122"/>
              </a:rPr>
              <a:t> </a:t>
            </a:r>
            <a:endParaRPr lang="zh-CN" altLang="en-US" sz="2400">
              <a:latin typeface="黑体" panose="02010609060101010101" pitchFamily="49" charset="-122"/>
              <a:ea typeface="黑体" panose="02010609060101010101" pitchFamily="49" charset="-122"/>
            </a:endParaRPr>
          </a:p>
          <a:p>
            <a:pPr lvl="1">
              <a:spcBef>
                <a:spcPct val="20000"/>
              </a:spcBef>
              <a:buClr>
                <a:schemeClr val="tx1"/>
              </a:buClr>
              <a:buFont typeface="黑体" panose="02010609060101010101" pitchFamily="49" charset="-122"/>
              <a:buChar char="-"/>
            </a:pPr>
            <a:r>
              <a:rPr lang="zh-CN" altLang="en-US" sz="2400">
                <a:latin typeface="黑体" panose="02010609060101010101" pitchFamily="49" charset="-122"/>
                <a:ea typeface="黑体" panose="02010609060101010101" pitchFamily="49" charset="-122"/>
              </a:rPr>
              <a:t>预备费：</a:t>
            </a:r>
            <a:r>
              <a:rPr lang="en-US" altLang="zh-CN" sz="2400">
                <a:latin typeface="黑体" panose="02010609060101010101" pitchFamily="49" charset="-122"/>
                <a:ea typeface="黑体" panose="02010609060101010101" pitchFamily="49" charset="-122"/>
              </a:rPr>
              <a:t>849.04</a:t>
            </a:r>
            <a:r>
              <a:rPr lang="zh-CN" altLang="en-US" sz="2400">
                <a:latin typeface="黑体" panose="02010609060101010101" pitchFamily="49" charset="-122"/>
                <a:ea typeface="黑体" panose="02010609060101010101" pitchFamily="49" charset="-122"/>
              </a:rPr>
              <a:t>万元</a:t>
            </a:r>
            <a:endParaRPr lang="en-US" altLang="zh-CN" sz="240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标题 1"/>
          <p:cNvSpPr>
            <a:spLocks noGrp="1"/>
          </p:cNvSpPr>
          <p:nvPr>
            <p:ph type="title" idx="4294967295"/>
          </p:nvPr>
        </p:nvSpPr>
        <p:spPr/>
        <p:txBody>
          <a:bodyPr/>
          <a:lstStyle/>
          <a:p>
            <a:r>
              <a:rPr lang="zh-CN" altLang="en-US"/>
              <a:t>项目二期经费预算</a:t>
            </a:r>
          </a:p>
        </p:txBody>
      </p:sp>
      <p:sp>
        <p:nvSpPr>
          <p:cNvPr id="348163" name="内容占位符 2"/>
          <p:cNvSpPr>
            <a:spLocks/>
          </p:cNvSpPr>
          <p:nvPr/>
        </p:nvSpPr>
        <p:spPr bwMode="auto">
          <a:xfrm>
            <a:off x="395288" y="1600200"/>
            <a:ext cx="8424862"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r>
              <a:rPr lang="zh-CN" altLang="en-US">
                <a:latin typeface="黑体" panose="02010609060101010101" pitchFamily="49" charset="-122"/>
                <a:ea typeface="黑体" panose="02010609060101010101" pitchFamily="49" charset="-122"/>
              </a:rPr>
              <a:t>数字资源建设费：</a:t>
            </a:r>
            <a:r>
              <a:rPr lang="en-US" altLang="zh-CN">
                <a:latin typeface="黑体" panose="02010609060101010101" pitchFamily="49" charset="-122"/>
                <a:ea typeface="黑体" panose="02010609060101010101" pitchFamily="49" charset="-122"/>
              </a:rPr>
              <a:t>5320</a:t>
            </a:r>
            <a:r>
              <a:rPr lang="zh-CN" altLang="en-US">
                <a:latin typeface="黑体" panose="02010609060101010101" pitchFamily="49" charset="-122"/>
                <a:ea typeface="黑体" panose="02010609060101010101" pitchFamily="49" charset="-122"/>
              </a:rPr>
              <a:t>万元</a:t>
            </a:r>
          </a:p>
          <a:p>
            <a:pPr lvl="1"/>
            <a:r>
              <a:rPr lang="zh-CN" altLang="en-US">
                <a:latin typeface="黑体" panose="02010609060101010101" pitchFamily="49" charset="-122"/>
                <a:ea typeface="黑体" panose="02010609060101010101" pitchFamily="49" charset="-122"/>
              </a:rPr>
              <a:t>资源组织与获得：</a:t>
            </a:r>
            <a:r>
              <a:rPr lang="en-US" altLang="zh-CN">
                <a:latin typeface="黑体" panose="02010609060101010101" pitchFamily="49" charset="-122"/>
                <a:ea typeface="黑体" panose="02010609060101010101" pitchFamily="49" charset="-122"/>
              </a:rPr>
              <a:t>225</a:t>
            </a:r>
          </a:p>
          <a:p>
            <a:pPr lvl="1"/>
            <a:r>
              <a:rPr lang="zh-CN" altLang="en-US">
                <a:latin typeface="黑体" panose="02010609060101010101" pitchFamily="49" charset="-122"/>
                <a:ea typeface="黑体" panose="02010609060101010101" pitchFamily="49" charset="-122"/>
              </a:rPr>
              <a:t>资源数字化：</a:t>
            </a:r>
            <a:r>
              <a:rPr lang="en-US" altLang="zh-CN">
                <a:latin typeface="黑体" panose="02010609060101010101" pitchFamily="49" charset="-122"/>
                <a:ea typeface="黑体" panose="02010609060101010101" pitchFamily="49" charset="-122"/>
              </a:rPr>
              <a:t>4100</a:t>
            </a:r>
            <a:r>
              <a:rPr lang="zh-CN" altLang="en-US">
                <a:latin typeface="黑体" panose="02010609060101010101" pitchFamily="49" charset="-122"/>
                <a:ea typeface="黑体" panose="02010609060101010101" pitchFamily="49" charset="-122"/>
              </a:rPr>
              <a:t>万元</a:t>
            </a:r>
          </a:p>
          <a:p>
            <a:pPr lvl="1"/>
            <a:r>
              <a:rPr lang="zh-CN" altLang="en-US">
                <a:latin typeface="黑体" panose="02010609060101010101" pitchFamily="49" charset="-122"/>
                <a:ea typeface="黑体" panose="02010609060101010101" pitchFamily="49" charset="-122"/>
              </a:rPr>
              <a:t>资源后处理：</a:t>
            </a:r>
            <a:r>
              <a:rPr lang="en-US" altLang="zh-CN">
                <a:latin typeface="黑体" panose="02010609060101010101" pitchFamily="49" charset="-122"/>
                <a:ea typeface="黑体" panose="02010609060101010101" pitchFamily="49" charset="-122"/>
              </a:rPr>
              <a:t>995</a:t>
            </a:r>
          </a:p>
          <a:p>
            <a:pPr lvl="1"/>
            <a:r>
              <a:rPr lang="zh-CN" altLang="en-US">
                <a:solidFill>
                  <a:srgbClr val="666699"/>
                </a:solidFill>
                <a:latin typeface="黑体" panose="02010609060101010101" pitchFamily="49" charset="-122"/>
                <a:ea typeface="黑体" panose="02010609060101010101" pitchFamily="49" charset="-122"/>
              </a:rPr>
              <a:t>外文图书</a:t>
            </a:r>
            <a:r>
              <a:rPr lang="en-US" altLang="zh-CN">
                <a:solidFill>
                  <a:srgbClr val="666699"/>
                </a:solidFill>
                <a:latin typeface="黑体" panose="02010609060101010101" pitchFamily="49" charset="-122"/>
                <a:ea typeface="黑体" panose="02010609060101010101" pitchFamily="49" charset="-122"/>
              </a:rPr>
              <a:t>20</a:t>
            </a:r>
            <a:r>
              <a:rPr lang="zh-CN" altLang="en-US">
                <a:solidFill>
                  <a:srgbClr val="666699"/>
                </a:solidFill>
                <a:latin typeface="黑体" panose="02010609060101010101" pitchFamily="49" charset="-122"/>
                <a:ea typeface="黑体" panose="02010609060101010101" pitchFamily="49" charset="-122"/>
              </a:rPr>
              <a:t>万册数字化费用：</a:t>
            </a:r>
            <a:r>
              <a:rPr lang="en-US" altLang="zh-CN">
                <a:solidFill>
                  <a:srgbClr val="666699"/>
                </a:solidFill>
                <a:latin typeface="黑体" panose="02010609060101010101" pitchFamily="49" charset="-122"/>
                <a:ea typeface="黑体" panose="02010609060101010101" pitchFamily="49" charset="-122"/>
              </a:rPr>
              <a:t>1125</a:t>
            </a:r>
            <a:r>
              <a:rPr lang="zh-CN" altLang="en-US">
                <a:solidFill>
                  <a:srgbClr val="666699"/>
                </a:solidFill>
                <a:latin typeface="黑体" panose="02010609060101010101" pitchFamily="49" charset="-122"/>
                <a:ea typeface="黑体" panose="02010609060101010101" pitchFamily="49" charset="-122"/>
              </a:rPr>
              <a:t>万元</a:t>
            </a:r>
          </a:p>
          <a:p>
            <a:pPr lvl="1"/>
            <a:endParaRPr lang="en-US" altLang="zh-CN">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Line 2"/>
          <p:cNvSpPr>
            <a:spLocks noChangeShapeType="1"/>
          </p:cNvSpPr>
          <p:nvPr/>
        </p:nvSpPr>
        <p:spPr bwMode="auto">
          <a:xfrm>
            <a:off x="2043113" y="2352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8531" name="Line 3"/>
          <p:cNvSpPr>
            <a:spLocks noChangeShapeType="1"/>
          </p:cNvSpPr>
          <p:nvPr/>
        </p:nvSpPr>
        <p:spPr bwMode="auto">
          <a:xfrm>
            <a:off x="2043113" y="25908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278532" name="Group 4"/>
          <p:cNvGraphicFramePr>
            <a:graphicFrameLocks noGrp="1"/>
          </p:cNvGraphicFramePr>
          <p:nvPr/>
        </p:nvGraphicFramePr>
        <p:xfrm>
          <a:off x="684213" y="831850"/>
          <a:ext cx="7632700" cy="4845050"/>
        </p:xfrm>
        <a:graphic>
          <a:graphicData uri="http://schemas.openxmlformats.org/drawingml/2006/table">
            <a:tbl>
              <a:tblPr/>
              <a:tblGrid>
                <a:gridCol w="890587">
                  <a:extLst>
                    <a:ext uri="{9D8B030D-6E8A-4147-A177-3AD203B41FA5}">
                      <a16:colId xmlns:a16="http://schemas.microsoft.com/office/drawing/2014/main" val="3073935551"/>
                    </a:ext>
                  </a:extLst>
                </a:gridCol>
                <a:gridCol w="209550">
                  <a:extLst>
                    <a:ext uri="{9D8B030D-6E8A-4147-A177-3AD203B41FA5}">
                      <a16:colId xmlns:a16="http://schemas.microsoft.com/office/drawing/2014/main" val="4126502912"/>
                    </a:ext>
                  </a:extLst>
                </a:gridCol>
                <a:gridCol w="915988">
                  <a:extLst>
                    <a:ext uri="{9D8B030D-6E8A-4147-A177-3AD203B41FA5}">
                      <a16:colId xmlns:a16="http://schemas.microsoft.com/office/drawing/2014/main" val="3035586020"/>
                    </a:ext>
                  </a:extLst>
                </a:gridCol>
                <a:gridCol w="1081087">
                  <a:extLst>
                    <a:ext uri="{9D8B030D-6E8A-4147-A177-3AD203B41FA5}">
                      <a16:colId xmlns:a16="http://schemas.microsoft.com/office/drawing/2014/main" val="3582465714"/>
                    </a:ext>
                  </a:extLst>
                </a:gridCol>
                <a:gridCol w="1368425">
                  <a:extLst>
                    <a:ext uri="{9D8B030D-6E8A-4147-A177-3AD203B41FA5}">
                      <a16:colId xmlns:a16="http://schemas.microsoft.com/office/drawing/2014/main" val="2826718040"/>
                    </a:ext>
                  </a:extLst>
                </a:gridCol>
                <a:gridCol w="863600">
                  <a:extLst>
                    <a:ext uri="{9D8B030D-6E8A-4147-A177-3AD203B41FA5}">
                      <a16:colId xmlns:a16="http://schemas.microsoft.com/office/drawing/2014/main" val="1436385389"/>
                    </a:ext>
                  </a:extLst>
                </a:gridCol>
                <a:gridCol w="1295400">
                  <a:extLst>
                    <a:ext uri="{9D8B030D-6E8A-4147-A177-3AD203B41FA5}">
                      <a16:colId xmlns:a16="http://schemas.microsoft.com/office/drawing/2014/main" val="2101055029"/>
                    </a:ext>
                  </a:extLst>
                </a:gridCol>
                <a:gridCol w="1008063">
                  <a:extLst>
                    <a:ext uri="{9D8B030D-6E8A-4147-A177-3AD203B41FA5}">
                      <a16:colId xmlns:a16="http://schemas.microsoft.com/office/drawing/2014/main" val="3571602428"/>
                    </a:ext>
                  </a:extLst>
                </a:gridCol>
              </a:tblGrid>
              <a:tr h="371475">
                <a:tc gridSpan="8">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资源数字化成本估算表</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800210222"/>
                  </a:ext>
                </a:extLst>
              </a:tr>
              <a:tr h="276225">
                <a:tc gridSpan="3">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资  源 类 型</a:t>
                      </a:r>
                      <a:endParaRPr kumimoji="0" lang="zh-CN" altLang="en-US" sz="1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规  格</a:t>
                      </a:r>
                      <a:endParaRPr kumimoji="0" lang="zh-CN" altLang="en-US" sz="1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数  量</a:t>
                      </a:r>
                      <a:endParaRPr kumimoji="0" lang="zh-CN" altLang="en-US" sz="1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数字化单价</a:t>
                      </a:r>
                      <a:endParaRPr kumimoji="0" lang="zh-CN" altLang="en-US" sz="1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资源组织与获取单价</a:t>
                      </a:r>
                      <a:endParaRPr kumimoji="0" lang="zh-CN" altLang="en-US" sz="1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估算总价（万元）</a:t>
                      </a:r>
                      <a:endParaRPr kumimoji="0" lang="zh-CN" altLang="en-US" sz="1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6955426"/>
                  </a:ext>
                </a:extLst>
              </a:tr>
              <a:tr h="238125">
                <a:tc gridSpan="3">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古  籍</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50</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页</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册卷</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10</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万册</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0.35/</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页</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元</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册</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195</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万元</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9066519"/>
                  </a:ext>
                </a:extLst>
              </a:tr>
              <a:tr h="238125">
                <a:tc gridSpan="3">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民国书刊</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150</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页</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册</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10</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万册</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0.35/</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页</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元</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册</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545</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万元</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6256457"/>
                  </a:ext>
                </a:extLst>
              </a:tr>
              <a:tr h="238125">
                <a:tc gridSpan="3">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中文现代图书</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300</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页</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册</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20</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万册</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0.2/</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页</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元</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册</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1220</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万元</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04565727"/>
                  </a:ext>
                </a:extLst>
              </a:tr>
              <a:tr h="238125">
                <a:tc rowSpan="4">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地方文史资料</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满铁</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100</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页</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件</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10</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万件</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0.3/</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页</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元</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件</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320</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万元</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45830560"/>
                  </a:ext>
                </a:extLst>
              </a:tr>
              <a:tr h="238125">
                <a:tc vMerge="1">
                  <a:txBody>
                    <a:bodyPr/>
                    <a:lstStyle/>
                    <a:p>
                      <a:endParaRPr lang="zh-CN" altLang="en-US"/>
                    </a:p>
                  </a:txBody>
                  <a:tcPr/>
                </a:tc>
                <a:tc gridSpan="2">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侨批</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2-3</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页</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件</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万件</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9</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元</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件</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元</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件</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70</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万元</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748889"/>
                  </a:ext>
                </a:extLst>
              </a:tr>
              <a:tr h="238125">
                <a:tc vMerge="1">
                  <a:txBody>
                    <a:bodyPr/>
                    <a:lstStyle/>
                    <a:p>
                      <a:endParaRPr lang="zh-CN" altLang="en-US"/>
                    </a:p>
                  </a:txBody>
                  <a:tcPr/>
                </a:tc>
                <a:tc gridSpan="2">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地方志</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200</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页</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件</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万件</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0.25/</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页</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元</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册</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255</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万元</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07675031"/>
                  </a:ext>
                </a:extLst>
              </a:tr>
              <a:tr h="238125">
                <a:tc vMerge="1">
                  <a:txBody>
                    <a:bodyPr/>
                    <a:lstStyle/>
                    <a:p>
                      <a:endParaRPr lang="zh-CN" altLang="en-US"/>
                    </a:p>
                  </a:txBody>
                  <a:tcPr/>
                </a:tc>
                <a:tc gridSpan="2">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少数民族</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150</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页</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件</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10</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万件</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0.3/</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页</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元</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册</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470</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万元</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0420701"/>
                  </a:ext>
                </a:extLst>
              </a:tr>
              <a:tr h="238125">
                <a:tc gridSpan="3">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中文现代报纸</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8</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版</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期</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20</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万期</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元</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版</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元</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期</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500</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万元</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791676"/>
                  </a:ext>
                </a:extLst>
              </a:tr>
              <a:tr h="238125">
                <a:tc gridSpan="3">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技术报告</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150</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页</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册</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10</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万册</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0.25/</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页</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元</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册</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385</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万元</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1472287"/>
                  </a:ext>
                </a:extLst>
              </a:tr>
              <a:tr h="238125">
                <a:tc rowSpan="3" gridSpan="2">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媒体资源</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图像</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zh-CN" altLang="en-US"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20</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万件</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5.0/</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件</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元</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件</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120</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万元</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5710054"/>
                  </a:ext>
                </a:extLst>
              </a:tr>
              <a:tr h="238125">
                <a:tc gridSpan="2" vMerge="1">
                  <a:txBody>
                    <a:bodyPr/>
                    <a:lstStyle/>
                    <a:p>
                      <a:endParaRPr lang="zh-CN" altLang="en-US"/>
                    </a:p>
                  </a:txBody>
                  <a:tcPr/>
                </a:tc>
                <a:tc hMerge="1" v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标本切片</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zh-CN" altLang="en-US"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万件</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15.0/</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件</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元</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件</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85</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万元</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094006"/>
                  </a:ext>
                </a:extLst>
              </a:tr>
              <a:tr h="319088">
                <a:tc gridSpan="2" vMerge="1">
                  <a:txBody>
                    <a:bodyPr/>
                    <a:lstStyle/>
                    <a:p>
                      <a:endParaRPr lang="zh-CN" altLang="en-US"/>
                    </a:p>
                  </a:txBody>
                  <a:tcPr/>
                </a:tc>
                <a:tc hMerge="1" v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音视频</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zh-CN" altLang="en-US"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万件</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30.0/</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件</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元</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件</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160</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万元</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91484567"/>
                  </a:ext>
                </a:extLst>
              </a:tr>
              <a:tr h="219075">
                <a:tc gridSpan="3">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总计</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zh-CN" altLang="en-US"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130</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万册（件）</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zh-CN" altLang="en-US"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4325</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万元</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6656454"/>
                  </a:ext>
                </a:extLst>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标题 1"/>
          <p:cNvSpPr>
            <a:spLocks noGrp="1"/>
          </p:cNvSpPr>
          <p:nvPr>
            <p:ph type="title" idx="4294967295"/>
          </p:nvPr>
        </p:nvSpPr>
        <p:spPr/>
        <p:txBody>
          <a:bodyPr/>
          <a:lstStyle/>
          <a:p>
            <a:r>
              <a:rPr lang="zh-CN" altLang="en-US"/>
              <a:t>项目二期经费预算</a:t>
            </a:r>
          </a:p>
        </p:txBody>
      </p:sp>
      <p:graphicFrame>
        <p:nvGraphicFramePr>
          <p:cNvPr id="280579" name="Group 3"/>
          <p:cNvGraphicFramePr>
            <a:graphicFrameLocks noGrp="1"/>
          </p:cNvGraphicFramePr>
          <p:nvPr/>
        </p:nvGraphicFramePr>
        <p:xfrm>
          <a:off x="1258888" y="2309813"/>
          <a:ext cx="6553200" cy="3063875"/>
        </p:xfrm>
        <a:graphic>
          <a:graphicData uri="http://schemas.openxmlformats.org/drawingml/2006/table">
            <a:tbl>
              <a:tblPr/>
              <a:tblGrid>
                <a:gridCol w="1479550">
                  <a:extLst>
                    <a:ext uri="{9D8B030D-6E8A-4147-A177-3AD203B41FA5}">
                      <a16:colId xmlns:a16="http://schemas.microsoft.com/office/drawing/2014/main" val="18072728"/>
                    </a:ext>
                  </a:extLst>
                </a:gridCol>
                <a:gridCol w="1535112">
                  <a:extLst>
                    <a:ext uri="{9D8B030D-6E8A-4147-A177-3AD203B41FA5}">
                      <a16:colId xmlns:a16="http://schemas.microsoft.com/office/drawing/2014/main" val="2232142700"/>
                    </a:ext>
                  </a:extLst>
                </a:gridCol>
                <a:gridCol w="1535113">
                  <a:extLst>
                    <a:ext uri="{9D8B030D-6E8A-4147-A177-3AD203B41FA5}">
                      <a16:colId xmlns:a16="http://schemas.microsoft.com/office/drawing/2014/main" val="3963498293"/>
                    </a:ext>
                  </a:extLst>
                </a:gridCol>
                <a:gridCol w="2003425">
                  <a:extLst>
                    <a:ext uri="{9D8B030D-6E8A-4147-A177-3AD203B41FA5}">
                      <a16:colId xmlns:a16="http://schemas.microsoft.com/office/drawing/2014/main" val="1849205048"/>
                    </a:ext>
                  </a:extLst>
                </a:gridCol>
              </a:tblGrid>
              <a:tr h="304800">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主项</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细目</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经费估算（万元）</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3999007"/>
                  </a:ext>
                </a:extLst>
              </a:tr>
              <a:tr h="203200">
                <a:tc rowSpan="8">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数字资源建设费</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数字化制作费</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4325</a:t>
                      </a:r>
                      <a:endParaRPr kumimoji="0" lang="en-US" alt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5961107"/>
                  </a:ext>
                </a:extLst>
              </a:tr>
              <a:tr h="203200">
                <a:tc vMerge="1">
                  <a:txBody>
                    <a:bodyPr/>
                    <a:lstStyle/>
                    <a:p>
                      <a:endParaRPr lang="zh-CN" altLang="en-US"/>
                    </a:p>
                  </a:txBody>
                  <a:tcPr/>
                </a:tc>
                <a:tc rowSpan="7">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资源后处理费</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元数据质量改进 </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270</a:t>
                      </a:r>
                      <a:endParaRPr kumimoji="0" lang="en-US" alt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87294933"/>
                  </a:ext>
                </a:extLst>
              </a:tr>
              <a:tr h="203200">
                <a:tc vMerge="1">
                  <a:txBody>
                    <a:bodyPr/>
                    <a:lstStyle/>
                    <a:p>
                      <a:endParaRPr lang="zh-CN" altLang="en-US"/>
                    </a:p>
                  </a:txBody>
                  <a:tcPr/>
                </a:tc>
                <a:tc v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查重</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75</a:t>
                      </a:r>
                      <a:endParaRPr kumimoji="0" lang="en-US" alt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8246217"/>
                  </a:ext>
                </a:extLst>
              </a:tr>
              <a:tr h="203200">
                <a:tc vMerge="1">
                  <a:txBody>
                    <a:bodyPr/>
                    <a:lstStyle/>
                    <a:p>
                      <a:endParaRPr lang="zh-CN" altLang="en-US"/>
                    </a:p>
                  </a:txBody>
                  <a:tcPr/>
                </a:tc>
                <a:tc v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资源存储周转</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225</a:t>
                      </a:r>
                      <a:endParaRPr kumimoji="0" lang="en-US" alt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283040"/>
                  </a:ext>
                </a:extLst>
              </a:tr>
              <a:tr h="203200">
                <a:tc vMerge="1">
                  <a:txBody>
                    <a:bodyPr/>
                    <a:lstStyle/>
                    <a:p>
                      <a:endParaRPr lang="zh-CN" altLang="en-US"/>
                    </a:p>
                  </a:txBody>
                  <a:tcPr/>
                </a:tc>
                <a:tc v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质量控制</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150</a:t>
                      </a:r>
                      <a:endParaRPr kumimoji="0" lang="en-US" alt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24015083"/>
                  </a:ext>
                </a:extLst>
              </a:tr>
              <a:tr h="203200">
                <a:tc vMerge="1">
                  <a:txBody>
                    <a:bodyPr/>
                    <a:lstStyle/>
                    <a:p>
                      <a:endParaRPr lang="zh-CN" altLang="en-US"/>
                    </a:p>
                  </a:txBody>
                  <a:tcPr/>
                </a:tc>
                <a:tc v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数据传输</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150</a:t>
                      </a:r>
                      <a:endParaRPr kumimoji="0" lang="en-US" alt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9848957"/>
                  </a:ext>
                </a:extLst>
              </a:tr>
              <a:tr h="203200">
                <a:tc vMerge="1">
                  <a:txBody>
                    <a:bodyPr/>
                    <a:lstStyle/>
                    <a:p>
                      <a:endParaRPr lang="zh-CN" altLang="en-US"/>
                    </a:p>
                  </a:txBody>
                  <a:tcPr/>
                </a:tc>
                <a:tc v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资源修复</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75</a:t>
                      </a:r>
                      <a:endParaRPr kumimoji="0" lang="en-US" alt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564109"/>
                  </a:ext>
                </a:extLst>
              </a:tr>
              <a:tr h="203200">
                <a:tc vMerge="1">
                  <a:txBody>
                    <a:bodyPr/>
                    <a:lstStyle/>
                    <a:p>
                      <a:endParaRPr lang="zh-CN" altLang="en-US"/>
                    </a:p>
                  </a:txBody>
                  <a:tcPr/>
                </a:tc>
                <a:tc v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内容管理</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50</a:t>
                      </a:r>
                      <a:endParaRPr kumimoji="0" lang="en-US" alt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7894815"/>
                  </a:ext>
                </a:extLst>
              </a:tr>
              <a:tr h="203200">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总计</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zh-CN" altLang="en-US"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5320</a:t>
                      </a:r>
                      <a:endParaRPr kumimoji="0" lang="en-US" alt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6462145"/>
                  </a:ext>
                </a:extLst>
              </a:tr>
            </a:tbl>
          </a:graphicData>
        </a:graphic>
      </p:graphicFrame>
      <p:sp>
        <p:nvSpPr>
          <p:cNvPr id="280620" name="Rectangle 44"/>
          <p:cNvSpPr>
            <a:spLocks noChangeArrowheads="1"/>
          </p:cNvSpPr>
          <p:nvPr/>
        </p:nvSpPr>
        <p:spPr bwMode="auto">
          <a:xfrm>
            <a:off x="684213" y="1409700"/>
            <a:ext cx="54054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20000"/>
              </a:spcBef>
              <a:buFont typeface="Arial" panose="020B0604020202020204" pitchFamily="34" charset="0"/>
              <a:buChar char="•"/>
            </a:pPr>
            <a:r>
              <a:rPr lang="zh-CN" altLang="en-US" sz="3200"/>
              <a:t> 数字资源建设费：</a:t>
            </a:r>
            <a:r>
              <a:rPr lang="en-US" altLang="zh-CN" sz="3200"/>
              <a:t>5320</a:t>
            </a:r>
            <a:r>
              <a:rPr lang="zh-CN" altLang="en-US" sz="3200"/>
              <a:t>万元</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标题 1"/>
          <p:cNvSpPr>
            <a:spLocks noGrp="1"/>
          </p:cNvSpPr>
          <p:nvPr>
            <p:ph type="title" idx="4294967295"/>
          </p:nvPr>
        </p:nvSpPr>
        <p:spPr/>
        <p:txBody>
          <a:bodyPr/>
          <a:lstStyle/>
          <a:p>
            <a:r>
              <a:rPr lang="zh-CN" altLang="en-US"/>
              <a:t>项目二期经费预算</a:t>
            </a:r>
          </a:p>
        </p:txBody>
      </p:sp>
      <p:sp>
        <p:nvSpPr>
          <p:cNvPr id="282627" name="内容占位符 2"/>
          <p:cNvSpPr>
            <a:spLocks/>
          </p:cNvSpPr>
          <p:nvPr/>
        </p:nvSpPr>
        <p:spPr bwMode="auto">
          <a:xfrm>
            <a:off x="395288" y="1600200"/>
            <a:ext cx="8424862"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r>
              <a:rPr lang="zh-CN" altLang="en-US"/>
              <a:t>对外合作与交流经费：</a:t>
            </a:r>
            <a:r>
              <a:rPr lang="en-US" altLang="zh-CN"/>
              <a:t>1295</a:t>
            </a:r>
            <a:r>
              <a:rPr lang="zh-CN" altLang="en-US"/>
              <a:t>万元</a:t>
            </a:r>
          </a:p>
          <a:p>
            <a:pPr lvl="1"/>
            <a:r>
              <a:rPr lang="en-US" altLang="zh-CN"/>
              <a:t>20</a:t>
            </a:r>
            <a:r>
              <a:rPr lang="zh-CN" altLang="en-US"/>
              <a:t>万册外文图书引进与数字化：</a:t>
            </a:r>
            <a:r>
              <a:rPr lang="en-US" altLang="zh-CN"/>
              <a:t>1125</a:t>
            </a:r>
            <a:r>
              <a:rPr lang="zh-CN" altLang="en-US"/>
              <a:t>万元</a:t>
            </a:r>
          </a:p>
          <a:p>
            <a:pPr lvl="2"/>
            <a:r>
              <a:rPr lang="en-US" altLang="zh-CN" b="1"/>
              <a:t>20</a:t>
            </a:r>
            <a:r>
              <a:rPr lang="zh-CN" altLang="en-US" b="1"/>
              <a:t>万册</a:t>
            </a:r>
            <a:r>
              <a:rPr lang="en-US" altLang="zh-CN" b="1"/>
              <a:t>×375</a:t>
            </a:r>
            <a:r>
              <a:rPr lang="zh-CN" altLang="en-US" b="1"/>
              <a:t>页</a:t>
            </a:r>
            <a:r>
              <a:rPr lang="en-US" altLang="zh-CN" b="1"/>
              <a:t>/ </a:t>
            </a:r>
            <a:r>
              <a:rPr lang="zh-CN" altLang="en-US" b="1"/>
              <a:t>册 </a:t>
            </a:r>
            <a:r>
              <a:rPr lang="en-US" altLang="zh-CN" b="1"/>
              <a:t>×0.15</a:t>
            </a:r>
            <a:r>
              <a:rPr lang="zh-CN" altLang="en-US" b="1"/>
              <a:t>元</a:t>
            </a:r>
            <a:r>
              <a:rPr lang="en-US" altLang="zh-CN" b="1"/>
              <a:t>/</a:t>
            </a:r>
            <a:r>
              <a:rPr lang="zh-CN" altLang="en-US" b="1"/>
              <a:t>页 </a:t>
            </a:r>
            <a:r>
              <a:rPr lang="en-US" altLang="zh-CN" b="1"/>
              <a:t>= 1125 </a:t>
            </a:r>
            <a:r>
              <a:rPr lang="zh-CN" altLang="en-US" b="1"/>
              <a:t>万元。</a:t>
            </a:r>
          </a:p>
          <a:p>
            <a:pPr lvl="1"/>
            <a:r>
              <a:rPr lang="zh-CN" altLang="en-US"/>
              <a:t>建立协调人制度，在美国和欧洲分别聘请一位协调人进行海外联络和资源组织：</a:t>
            </a:r>
            <a:r>
              <a:rPr lang="en-US" altLang="zh-CN"/>
              <a:t>20</a:t>
            </a:r>
            <a:r>
              <a:rPr lang="zh-CN" altLang="en-US"/>
              <a:t>万元</a:t>
            </a:r>
          </a:p>
          <a:p>
            <a:pPr lvl="1"/>
            <a:r>
              <a:rPr lang="zh-CN" altLang="en-US"/>
              <a:t>人员交流与培训：</a:t>
            </a:r>
            <a:r>
              <a:rPr lang="en-US" altLang="zh-CN"/>
              <a:t>150</a:t>
            </a:r>
            <a:r>
              <a:rPr lang="zh-CN" altLang="en-US"/>
              <a:t>万元</a:t>
            </a:r>
          </a:p>
          <a:p>
            <a:pPr lvl="2"/>
            <a:r>
              <a:rPr lang="zh-CN" altLang="en-US"/>
              <a:t>境内培训：</a:t>
            </a:r>
            <a:r>
              <a:rPr lang="en-US" altLang="zh-CN"/>
              <a:t>200</a:t>
            </a:r>
            <a:r>
              <a:rPr lang="zh-CN" altLang="en-US"/>
              <a:t>人次</a:t>
            </a:r>
            <a:r>
              <a:rPr lang="en-US" altLang="zh-CN"/>
              <a:t>×500</a:t>
            </a:r>
            <a:r>
              <a:rPr lang="zh-CN" altLang="en-US"/>
              <a:t>元</a:t>
            </a:r>
            <a:r>
              <a:rPr lang="en-US" altLang="zh-CN"/>
              <a:t>/</a:t>
            </a:r>
            <a:r>
              <a:rPr lang="zh-CN" altLang="en-US"/>
              <a:t>人</a:t>
            </a:r>
            <a:r>
              <a:rPr lang="en-US" altLang="zh-CN"/>
              <a:t>= 10</a:t>
            </a:r>
            <a:r>
              <a:rPr lang="zh-CN" altLang="en-US"/>
              <a:t>万元</a:t>
            </a:r>
          </a:p>
          <a:p>
            <a:pPr lvl="2"/>
            <a:r>
              <a:rPr lang="zh-CN" altLang="en-US"/>
              <a:t>境外培训：</a:t>
            </a:r>
            <a:r>
              <a:rPr lang="en-US" altLang="zh-CN"/>
              <a:t>80</a:t>
            </a:r>
            <a:r>
              <a:rPr lang="zh-CN" altLang="en-US"/>
              <a:t>人次</a:t>
            </a:r>
            <a:r>
              <a:rPr lang="en-US" altLang="zh-CN"/>
              <a:t>×5000</a:t>
            </a:r>
            <a:r>
              <a:rPr lang="zh-CN" altLang="en-US"/>
              <a:t>元</a:t>
            </a:r>
            <a:r>
              <a:rPr lang="en-US" altLang="zh-CN"/>
              <a:t>/</a:t>
            </a:r>
            <a:r>
              <a:rPr lang="zh-CN" altLang="en-US"/>
              <a:t>人</a:t>
            </a:r>
            <a:r>
              <a:rPr lang="en-US" altLang="zh-CN"/>
              <a:t>= 40</a:t>
            </a:r>
            <a:r>
              <a:rPr lang="zh-CN" altLang="en-US"/>
              <a:t>万元</a:t>
            </a:r>
          </a:p>
          <a:p>
            <a:pPr lvl="2"/>
            <a:r>
              <a:rPr lang="zh-CN" altLang="en-US"/>
              <a:t>国际会议：</a:t>
            </a:r>
            <a:r>
              <a:rPr lang="en-US" altLang="zh-CN"/>
              <a:t>40</a:t>
            </a:r>
            <a:r>
              <a:rPr lang="zh-CN" altLang="en-US"/>
              <a:t>人次</a:t>
            </a:r>
            <a:r>
              <a:rPr lang="en-US" altLang="zh-CN"/>
              <a:t>×25000</a:t>
            </a:r>
            <a:r>
              <a:rPr lang="zh-CN" altLang="en-US"/>
              <a:t>元</a:t>
            </a:r>
            <a:r>
              <a:rPr lang="en-US" altLang="zh-CN"/>
              <a:t>/</a:t>
            </a:r>
            <a:r>
              <a:rPr lang="zh-CN" altLang="en-US"/>
              <a:t>人</a:t>
            </a:r>
            <a:r>
              <a:rPr lang="en-US" altLang="zh-CN"/>
              <a:t>= 100</a:t>
            </a:r>
            <a:r>
              <a:rPr lang="zh-CN" altLang="en-US"/>
              <a:t>万元</a:t>
            </a:r>
            <a:endParaRPr lang="en-US" altLang="zh-CN"/>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标题 1"/>
          <p:cNvSpPr>
            <a:spLocks noGrp="1"/>
          </p:cNvSpPr>
          <p:nvPr>
            <p:ph type="title" idx="4294967295"/>
          </p:nvPr>
        </p:nvSpPr>
        <p:spPr/>
        <p:txBody>
          <a:bodyPr/>
          <a:lstStyle/>
          <a:p>
            <a:r>
              <a:rPr lang="zh-CN" altLang="en-US"/>
              <a:t>项目二期经费预算</a:t>
            </a:r>
          </a:p>
        </p:txBody>
      </p:sp>
      <p:sp>
        <p:nvSpPr>
          <p:cNvPr id="284675" name="内容占位符 2"/>
          <p:cNvSpPr>
            <a:spLocks/>
          </p:cNvSpPr>
          <p:nvPr/>
        </p:nvSpPr>
        <p:spPr bwMode="auto">
          <a:xfrm>
            <a:off x="395288" y="1600200"/>
            <a:ext cx="8424862"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r>
              <a:rPr lang="zh-CN" altLang="en-US"/>
              <a:t>服务体系建设费：</a:t>
            </a:r>
            <a:r>
              <a:rPr lang="en-US" altLang="zh-CN"/>
              <a:t>700</a:t>
            </a:r>
            <a:r>
              <a:rPr lang="zh-CN" altLang="en-US"/>
              <a:t>万元</a:t>
            </a:r>
          </a:p>
          <a:p>
            <a:pPr lvl="1"/>
            <a:r>
              <a:rPr lang="zh-CN" altLang="en-US"/>
              <a:t>知识产权费：</a:t>
            </a:r>
            <a:r>
              <a:rPr lang="en-US" altLang="zh-CN"/>
              <a:t>425</a:t>
            </a:r>
            <a:r>
              <a:rPr lang="zh-CN" altLang="en-US"/>
              <a:t>万元</a:t>
            </a:r>
          </a:p>
          <a:p>
            <a:pPr lvl="1"/>
            <a:r>
              <a:rPr lang="zh-CN" altLang="en-US"/>
              <a:t>基于机构库模式的服务系统建设费：</a:t>
            </a:r>
            <a:r>
              <a:rPr lang="en-US" altLang="zh-CN"/>
              <a:t>50</a:t>
            </a:r>
            <a:r>
              <a:rPr lang="zh-CN" altLang="en-US"/>
              <a:t>万元</a:t>
            </a:r>
          </a:p>
          <a:p>
            <a:pPr lvl="1"/>
            <a:r>
              <a:rPr lang="zh-CN" altLang="en-US"/>
              <a:t>读者服务协同工作平台建设费：</a:t>
            </a:r>
            <a:r>
              <a:rPr lang="en-US" altLang="zh-CN"/>
              <a:t>50</a:t>
            </a:r>
            <a:r>
              <a:rPr lang="zh-CN" altLang="en-US"/>
              <a:t>万元</a:t>
            </a:r>
          </a:p>
          <a:p>
            <a:pPr lvl="1"/>
            <a:r>
              <a:rPr lang="zh-CN" altLang="en-US"/>
              <a:t>知识标引体系建设费：</a:t>
            </a:r>
            <a:r>
              <a:rPr lang="en-US" altLang="zh-CN"/>
              <a:t>45</a:t>
            </a:r>
            <a:r>
              <a:rPr lang="zh-CN" altLang="en-US"/>
              <a:t>万元</a:t>
            </a:r>
          </a:p>
          <a:p>
            <a:pPr lvl="1"/>
            <a:r>
              <a:rPr lang="zh-CN" altLang="en-US"/>
              <a:t>数字图书馆评估系统建设费：</a:t>
            </a:r>
            <a:r>
              <a:rPr lang="en-US" altLang="zh-CN"/>
              <a:t>25</a:t>
            </a:r>
            <a:r>
              <a:rPr lang="zh-CN" altLang="en-US"/>
              <a:t>万元</a:t>
            </a:r>
          </a:p>
          <a:p>
            <a:pPr lvl="1"/>
            <a:r>
              <a:rPr lang="zh-CN" altLang="en-US"/>
              <a:t>分级服务体系建设费：</a:t>
            </a:r>
            <a:r>
              <a:rPr lang="en-US" altLang="zh-CN"/>
              <a:t>105</a:t>
            </a:r>
            <a:r>
              <a:rPr lang="zh-CN" altLang="en-US"/>
              <a:t>万元</a:t>
            </a:r>
            <a:endParaRPr lang="zh-CN" altLang="en-US">
              <a:solidFill>
                <a:srgbClr val="666699"/>
              </a:solidFill>
            </a:endParaRPr>
          </a:p>
          <a:p>
            <a:pPr lvl="1"/>
            <a:endParaRPr lang="en-US" altLang="zh-C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p:cNvSpPr>
          <p:nvPr>
            <p:ph type="body" idx="1"/>
          </p:nvPr>
        </p:nvSpPr>
        <p:spPr>
          <a:xfrm>
            <a:off x="457200" y="1600200"/>
            <a:ext cx="8229600" cy="4708525"/>
          </a:xfrm>
        </p:spPr>
        <p:txBody>
          <a:bodyPr/>
          <a:lstStyle/>
          <a:p>
            <a:r>
              <a:rPr lang="en-US" altLang="zh-CN">
                <a:latin typeface="黑体" panose="02010609060101010101" pitchFamily="49" charset="-122"/>
                <a:ea typeface="黑体" panose="02010609060101010101" pitchFamily="49" charset="-122"/>
              </a:rPr>
              <a:t>2009</a:t>
            </a:r>
            <a:r>
              <a:rPr lang="zh-CN" altLang="en-US">
                <a:latin typeface="黑体" panose="02010609060101010101" pitchFamily="49" charset="-122"/>
                <a:ea typeface="黑体" panose="02010609060101010101" pitchFamily="49" charset="-122"/>
              </a:rPr>
              <a:t>年</a:t>
            </a:r>
            <a:r>
              <a:rPr lang="en-US" altLang="zh-CN">
                <a:latin typeface="黑体" panose="02010609060101010101" pitchFamily="49" charset="-122"/>
                <a:ea typeface="黑体" panose="02010609060101010101" pitchFamily="49" charset="-122"/>
              </a:rPr>
              <a:t>10</a:t>
            </a:r>
            <a:r>
              <a:rPr lang="zh-CN" altLang="en-US">
                <a:latin typeface="黑体" panose="02010609060101010101" pitchFamily="49" charset="-122"/>
                <a:ea typeface="黑体" panose="02010609060101010101" pitchFamily="49" charset="-122"/>
              </a:rPr>
              <a:t>月</a:t>
            </a:r>
            <a:r>
              <a:rPr lang="en-US" altLang="zh-CN">
                <a:latin typeface="黑体" panose="02010609060101010101" pitchFamily="49" charset="-122"/>
                <a:ea typeface="黑体" panose="02010609060101010101" pitchFamily="49" charset="-122"/>
              </a:rPr>
              <a:t>29</a:t>
            </a:r>
            <a:r>
              <a:rPr lang="zh-CN" altLang="en-US">
                <a:latin typeface="黑体" panose="02010609060101010101" pitchFamily="49" charset="-122"/>
                <a:ea typeface="黑体" panose="02010609060101010101" pitchFamily="49" charset="-122"/>
              </a:rPr>
              <a:t>日至</a:t>
            </a:r>
            <a:r>
              <a:rPr lang="en-US" altLang="zh-CN">
                <a:latin typeface="黑体" panose="02010609060101010101" pitchFamily="49" charset="-122"/>
                <a:ea typeface="黑体" panose="02010609060101010101" pitchFamily="49" charset="-122"/>
              </a:rPr>
              <a:t>30</a:t>
            </a:r>
            <a:r>
              <a:rPr lang="zh-CN" altLang="en-US">
                <a:latin typeface="黑体" panose="02010609060101010101" pitchFamily="49" charset="-122"/>
                <a:ea typeface="黑体" panose="02010609060101010101" pitchFamily="49" charset="-122"/>
              </a:rPr>
              <a:t>日，管理中心副主任竺海康向教育部、财政部、国家发改委有关司、处领导汇报了</a:t>
            </a:r>
            <a:r>
              <a:rPr lang="en-US" altLang="zh-CN">
                <a:latin typeface="黑体" panose="02010609060101010101" pitchFamily="49" charset="-122"/>
                <a:ea typeface="黑体" panose="02010609060101010101" pitchFamily="49" charset="-122"/>
              </a:rPr>
              <a:t>CADAL</a:t>
            </a:r>
            <a:r>
              <a:rPr lang="zh-CN" altLang="en-US">
                <a:latin typeface="黑体" panose="02010609060101010101" pitchFamily="49" charset="-122"/>
                <a:ea typeface="黑体" panose="02010609060101010101" pitchFamily="49" charset="-122"/>
              </a:rPr>
              <a:t>项目工作进展情况和迎接二期项目下达的各项准备工作；</a:t>
            </a:r>
          </a:p>
          <a:p>
            <a:r>
              <a:rPr lang="zh-CN" altLang="en-US">
                <a:latin typeface="黑体" panose="02010609060101010101" pitchFamily="49" charset="-122"/>
                <a:ea typeface="黑体" panose="02010609060101010101" pitchFamily="49" charset="-122"/>
              </a:rPr>
              <a:t>三部委有关领导对</a:t>
            </a:r>
            <a:r>
              <a:rPr lang="en-US" altLang="zh-CN">
                <a:latin typeface="黑体" panose="02010609060101010101" pitchFamily="49" charset="-122"/>
                <a:ea typeface="黑体" panose="02010609060101010101" pitchFamily="49" charset="-122"/>
              </a:rPr>
              <a:t>CADAL</a:t>
            </a:r>
            <a:r>
              <a:rPr lang="zh-CN" altLang="en-US">
                <a:latin typeface="黑体" panose="02010609060101010101" pitchFamily="49" charset="-122"/>
                <a:ea typeface="黑体" panose="02010609060101010101" pitchFamily="49" charset="-122"/>
              </a:rPr>
              <a:t>项目工作情况表示满意与支持，经协商一致同意</a:t>
            </a:r>
            <a:r>
              <a:rPr lang="en-US" altLang="zh-CN">
                <a:latin typeface="黑体" panose="02010609060101010101" pitchFamily="49" charset="-122"/>
                <a:ea typeface="黑体" panose="02010609060101010101" pitchFamily="49" charset="-122"/>
              </a:rPr>
              <a:t>CADAL</a:t>
            </a:r>
            <a:r>
              <a:rPr lang="zh-CN" altLang="en-US">
                <a:latin typeface="黑体" panose="02010609060101010101" pitchFamily="49" charset="-122"/>
                <a:ea typeface="黑体" panose="02010609060101010101" pitchFamily="49" charset="-122"/>
              </a:rPr>
              <a:t>项目经费可以单独下达，</a:t>
            </a:r>
            <a:r>
              <a:rPr lang="en-US" altLang="zh-CN">
                <a:latin typeface="黑体" panose="02010609060101010101" pitchFamily="49" charset="-122"/>
                <a:ea typeface="黑体" panose="02010609060101010101" pitchFamily="49" charset="-122"/>
              </a:rPr>
              <a:t>12</a:t>
            </a:r>
            <a:r>
              <a:rPr lang="zh-CN" altLang="en-US">
                <a:latin typeface="黑体" panose="02010609060101010101" pitchFamily="49" charset="-122"/>
                <a:ea typeface="黑体" panose="02010609060101010101" pitchFamily="49" charset="-122"/>
              </a:rPr>
              <a:t>月</a:t>
            </a:r>
            <a:r>
              <a:rPr lang="en-US" altLang="zh-CN">
                <a:latin typeface="黑体" panose="02010609060101010101" pitchFamily="49" charset="-122"/>
                <a:ea typeface="黑体" panose="02010609060101010101" pitchFamily="49" charset="-122"/>
              </a:rPr>
              <a:t>28</a:t>
            </a:r>
            <a:r>
              <a:rPr lang="zh-CN" altLang="en-US">
                <a:latin typeface="黑体" panose="02010609060101010101" pitchFamily="49" charset="-122"/>
                <a:ea typeface="黑体" panose="02010609060101010101" pitchFamily="49" charset="-122"/>
              </a:rPr>
              <a:t>日首批</a:t>
            </a:r>
            <a:r>
              <a:rPr lang="en-US" altLang="zh-CN">
                <a:latin typeface="黑体" panose="02010609060101010101" pitchFamily="49" charset="-122"/>
                <a:ea typeface="黑体" panose="02010609060101010101" pitchFamily="49" charset="-122"/>
              </a:rPr>
              <a:t>8885</a:t>
            </a:r>
            <a:r>
              <a:rPr lang="zh-CN" altLang="en-US">
                <a:latin typeface="黑体" panose="02010609060101010101" pitchFamily="49" charset="-122"/>
                <a:ea typeface="黑体" panose="02010609060101010101" pitchFamily="49" charset="-122"/>
              </a:rPr>
              <a:t>万元拨款已经到位。 </a:t>
            </a:r>
          </a:p>
        </p:txBody>
      </p:sp>
      <p:sp>
        <p:nvSpPr>
          <p:cNvPr id="230403" name="Rectangle 3"/>
          <p:cNvSpPr>
            <a:spLocks/>
          </p:cNvSpPr>
          <p:nvPr/>
        </p:nvSpPr>
        <p:spPr bwMode="auto">
          <a:xfrm>
            <a:off x="673100" y="4905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r>
              <a:rPr lang="zh-CN" altLang="en-US">
                <a:solidFill>
                  <a:srgbClr val="002060"/>
                </a:solidFill>
              </a:rPr>
              <a:t>项目近况</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标题 1"/>
          <p:cNvSpPr>
            <a:spLocks noGrp="1"/>
          </p:cNvSpPr>
          <p:nvPr>
            <p:ph type="title" idx="4294967295"/>
          </p:nvPr>
        </p:nvSpPr>
        <p:spPr/>
        <p:txBody>
          <a:bodyPr/>
          <a:lstStyle/>
          <a:p>
            <a:r>
              <a:rPr lang="zh-CN" altLang="en-US"/>
              <a:t>项目二期经费预算</a:t>
            </a:r>
          </a:p>
        </p:txBody>
      </p:sp>
      <p:sp>
        <p:nvSpPr>
          <p:cNvPr id="286723" name="内容占位符 2"/>
          <p:cNvSpPr>
            <a:spLocks/>
          </p:cNvSpPr>
          <p:nvPr/>
        </p:nvSpPr>
        <p:spPr bwMode="auto">
          <a:xfrm>
            <a:off x="395288" y="1600200"/>
            <a:ext cx="8424862"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r>
              <a:rPr lang="zh-CN" altLang="en-US"/>
              <a:t>数字图书馆技术建设费：</a:t>
            </a:r>
            <a:r>
              <a:rPr lang="en-US" altLang="zh-CN"/>
              <a:t>3510</a:t>
            </a:r>
            <a:r>
              <a:rPr lang="zh-CN" altLang="en-US"/>
              <a:t>万元</a:t>
            </a:r>
          </a:p>
          <a:p>
            <a:pPr lvl="1"/>
            <a:r>
              <a:rPr lang="zh-CN" altLang="en-US"/>
              <a:t>软硬件购置费：</a:t>
            </a:r>
            <a:r>
              <a:rPr lang="en-US" altLang="zh-CN"/>
              <a:t>429</a:t>
            </a:r>
            <a:r>
              <a:rPr lang="zh-CN" altLang="en-US"/>
              <a:t>万</a:t>
            </a:r>
          </a:p>
          <a:p>
            <a:pPr lvl="2"/>
            <a:r>
              <a:rPr lang="zh-CN" altLang="en-US"/>
              <a:t>沉浸式跨媒体数字图书馆体验平台：</a:t>
            </a:r>
            <a:r>
              <a:rPr lang="en-US" altLang="zh-CN"/>
              <a:t>185</a:t>
            </a:r>
            <a:r>
              <a:rPr lang="zh-CN" altLang="en-US"/>
              <a:t>万元</a:t>
            </a:r>
          </a:p>
          <a:p>
            <a:pPr lvl="2"/>
            <a:r>
              <a:rPr lang="zh-CN" altLang="en-US"/>
              <a:t>数字图书馆新型输出技术平台：</a:t>
            </a:r>
            <a:r>
              <a:rPr lang="en-US" altLang="zh-CN"/>
              <a:t>34</a:t>
            </a:r>
            <a:r>
              <a:rPr lang="zh-CN" altLang="en-US"/>
              <a:t>万元</a:t>
            </a:r>
          </a:p>
          <a:p>
            <a:pPr lvl="2"/>
            <a:r>
              <a:rPr lang="en-US" altLang="zh-CN"/>
              <a:t>PB</a:t>
            </a:r>
            <a:r>
              <a:rPr lang="zh-CN" altLang="en-US"/>
              <a:t>级数字资源存储机制所需设备：</a:t>
            </a:r>
            <a:r>
              <a:rPr lang="en-US" altLang="zh-CN"/>
              <a:t>170</a:t>
            </a:r>
            <a:r>
              <a:rPr lang="zh-CN" altLang="en-US"/>
              <a:t>万元</a:t>
            </a:r>
          </a:p>
          <a:p>
            <a:pPr lvl="2"/>
            <a:r>
              <a:rPr lang="zh-CN" altLang="en-US"/>
              <a:t>系统软件（虚拟切片 ） ：</a:t>
            </a:r>
            <a:r>
              <a:rPr lang="en-US" altLang="zh-CN"/>
              <a:t>40</a:t>
            </a:r>
            <a:r>
              <a:rPr lang="zh-CN" altLang="en-US"/>
              <a:t>万元</a:t>
            </a:r>
          </a:p>
          <a:p>
            <a:pPr lvl="1"/>
            <a:r>
              <a:rPr lang="zh-CN" altLang="en-US"/>
              <a:t>应用系统开发：</a:t>
            </a:r>
            <a:r>
              <a:rPr lang="en-US" altLang="zh-CN"/>
              <a:t>3081</a:t>
            </a:r>
            <a:r>
              <a:rPr lang="zh-CN" altLang="en-US"/>
              <a:t>万元</a:t>
            </a:r>
          </a:p>
          <a:p>
            <a:pPr lvl="1"/>
            <a:endParaRPr lang="zh-CN"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标题 1"/>
          <p:cNvSpPr>
            <a:spLocks noGrp="1"/>
          </p:cNvSpPr>
          <p:nvPr>
            <p:ph type="title" idx="4294967295"/>
          </p:nvPr>
        </p:nvSpPr>
        <p:spPr/>
        <p:txBody>
          <a:bodyPr/>
          <a:lstStyle/>
          <a:p>
            <a:r>
              <a:rPr lang="zh-CN" altLang="en-US"/>
              <a:t>项目二期经费预算</a:t>
            </a:r>
          </a:p>
        </p:txBody>
      </p:sp>
      <p:sp>
        <p:nvSpPr>
          <p:cNvPr id="288771" name="内容占位符 2"/>
          <p:cNvSpPr>
            <a:spLocks/>
          </p:cNvSpPr>
          <p:nvPr/>
        </p:nvSpPr>
        <p:spPr bwMode="auto">
          <a:xfrm>
            <a:off x="395288" y="1600200"/>
            <a:ext cx="8424862"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r>
              <a:rPr lang="zh-CN" altLang="en-US"/>
              <a:t>应用系统开发：</a:t>
            </a:r>
            <a:r>
              <a:rPr lang="en-US" altLang="zh-CN"/>
              <a:t>3111</a:t>
            </a:r>
            <a:r>
              <a:rPr lang="zh-CN" altLang="en-US"/>
              <a:t>万元</a:t>
            </a:r>
          </a:p>
          <a:p>
            <a:pPr lvl="1"/>
            <a:endParaRPr lang="zh-CN" altLang="en-US"/>
          </a:p>
        </p:txBody>
      </p:sp>
      <p:graphicFrame>
        <p:nvGraphicFramePr>
          <p:cNvPr id="288772" name="Group 4"/>
          <p:cNvGraphicFramePr>
            <a:graphicFrameLocks noGrp="1"/>
          </p:cNvGraphicFramePr>
          <p:nvPr/>
        </p:nvGraphicFramePr>
        <p:xfrm>
          <a:off x="1403350" y="2565400"/>
          <a:ext cx="5903913" cy="2767013"/>
        </p:xfrm>
        <a:graphic>
          <a:graphicData uri="http://schemas.openxmlformats.org/drawingml/2006/table">
            <a:tbl>
              <a:tblPr/>
              <a:tblGrid>
                <a:gridCol w="3960813">
                  <a:extLst>
                    <a:ext uri="{9D8B030D-6E8A-4147-A177-3AD203B41FA5}">
                      <a16:colId xmlns:a16="http://schemas.microsoft.com/office/drawing/2014/main" val="2011165155"/>
                    </a:ext>
                  </a:extLst>
                </a:gridCol>
                <a:gridCol w="1943100">
                  <a:extLst>
                    <a:ext uri="{9D8B030D-6E8A-4147-A177-3AD203B41FA5}">
                      <a16:colId xmlns:a16="http://schemas.microsoft.com/office/drawing/2014/main" val="1422641228"/>
                    </a:ext>
                  </a:extLst>
                </a:gridCol>
              </a:tblGrid>
              <a:tr h="203200">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门户系统</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132</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78665826"/>
                  </a:ext>
                </a:extLst>
              </a:tr>
              <a:tr h="203200">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资源数字化系统</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168</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4043727"/>
                  </a:ext>
                </a:extLst>
              </a:tr>
              <a:tr h="203200">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跨媒体知识挖掘与管理</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234</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6950791"/>
                  </a:ext>
                </a:extLst>
              </a:tr>
              <a:tr h="203200">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资源安全与保护</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40</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2509604"/>
                  </a:ext>
                </a:extLst>
              </a:tr>
              <a:tr h="203200">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主动信息服务技术</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256</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2835620"/>
                  </a:ext>
                </a:extLst>
              </a:tr>
              <a:tr h="203200">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多语言翻译与跨语言检索</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186</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2948070"/>
                  </a:ext>
                </a:extLst>
              </a:tr>
              <a:tr h="203200">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跨媒体智能搜索与推理技术</a:t>
                      </a: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268</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2483057"/>
                  </a:ext>
                </a:extLst>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标题 1"/>
          <p:cNvSpPr>
            <a:spLocks noGrp="1"/>
          </p:cNvSpPr>
          <p:nvPr>
            <p:ph type="title" idx="4294967295"/>
          </p:nvPr>
        </p:nvSpPr>
        <p:spPr/>
        <p:txBody>
          <a:bodyPr/>
          <a:lstStyle/>
          <a:p>
            <a:r>
              <a:rPr lang="zh-CN" altLang="en-US"/>
              <a:t>项目二期经费预算</a:t>
            </a:r>
          </a:p>
        </p:txBody>
      </p:sp>
      <p:sp>
        <p:nvSpPr>
          <p:cNvPr id="290819" name="内容占位符 2"/>
          <p:cNvSpPr>
            <a:spLocks/>
          </p:cNvSpPr>
          <p:nvPr/>
        </p:nvSpPr>
        <p:spPr bwMode="auto">
          <a:xfrm>
            <a:off x="395288" y="1600200"/>
            <a:ext cx="8424862"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r>
              <a:rPr lang="zh-CN" altLang="en-US"/>
              <a:t>应用系统开发：</a:t>
            </a:r>
            <a:r>
              <a:rPr lang="en-US" altLang="zh-CN"/>
              <a:t>3111</a:t>
            </a:r>
            <a:r>
              <a:rPr lang="zh-CN" altLang="en-US"/>
              <a:t>万元</a:t>
            </a:r>
          </a:p>
          <a:p>
            <a:pPr lvl="1"/>
            <a:endParaRPr lang="zh-CN" altLang="en-US"/>
          </a:p>
        </p:txBody>
      </p:sp>
      <p:graphicFrame>
        <p:nvGraphicFramePr>
          <p:cNvPr id="290820" name="Group 4"/>
          <p:cNvGraphicFramePr>
            <a:graphicFrameLocks noGrp="1"/>
          </p:cNvGraphicFramePr>
          <p:nvPr/>
        </p:nvGraphicFramePr>
        <p:xfrm>
          <a:off x="1476375" y="2386013"/>
          <a:ext cx="5759450" cy="2555875"/>
        </p:xfrm>
        <a:graphic>
          <a:graphicData uri="http://schemas.openxmlformats.org/drawingml/2006/table">
            <a:tbl>
              <a:tblPr/>
              <a:tblGrid>
                <a:gridCol w="4032250">
                  <a:extLst>
                    <a:ext uri="{9D8B030D-6E8A-4147-A177-3AD203B41FA5}">
                      <a16:colId xmlns:a16="http://schemas.microsoft.com/office/drawing/2014/main" val="978832206"/>
                    </a:ext>
                  </a:extLst>
                </a:gridCol>
                <a:gridCol w="1727200">
                  <a:extLst>
                    <a:ext uri="{9D8B030D-6E8A-4147-A177-3AD203B41FA5}">
                      <a16:colId xmlns:a16="http://schemas.microsoft.com/office/drawing/2014/main" val="480869582"/>
                    </a:ext>
                  </a:extLst>
                </a:gridCol>
              </a:tblGrid>
              <a:tr h="203200">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基于用户体验的跨媒体阅读平台</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396</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89573520"/>
                  </a:ext>
                </a:extLst>
              </a:tr>
              <a:tr h="203200">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数字图书馆新型输出</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231</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8556911"/>
                  </a:ext>
                </a:extLst>
              </a:tr>
              <a:tr h="203200">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支持</a:t>
                      </a:r>
                      <a:r>
                        <a:rPr kumimoji="0"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PB </a:t>
                      </a: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级的数据存储与管理</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316</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7761916"/>
                  </a:ext>
                </a:extLst>
              </a:tr>
              <a:tr h="203200">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中医药综合信息服务系统</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190</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4739940"/>
                  </a:ext>
                </a:extLst>
              </a:tr>
              <a:tr h="203200">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中国文学编年史与地方文史信息系统</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190</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104396"/>
                  </a:ext>
                </a:extLst>
              </a:tr>
              <a:tr h="203200">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中国书画信息系统</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204</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2675332"/>
                  </a:ext>
                </a:extLst>
              </a:tr>
              <a:tr h="203200">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疾病资源数字化信息系统</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240</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76354615"/>
                  </a:ext>
                </a:extLst>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标题 1"/>
          <p:cNvSpPr>
            <a:spLocks noGrp="1"/>
          </p:cNvSpPr>
          <p:nvPr>
            <p:ph type="title" idx="4294967295"/>
          </p:nvPr>
        </p:nvSpPr>
        <p:spPr/>
        <p:txBody>
          <a:bodyPr/>
          <a:lstStyle/>
          <a:p>
            <a:r>
              <a:rPr lang="zh-CN" altLang="en-US"/>
              <a:t>项目二期经费预算</a:t>
            </a:r>
          </a:p>
        </p:txBody>
      </p:sp>
      <p:sp>
        <p:nvSpPr>
          <p:cNvPr id="292867" name="内容占位符 2"/>
          <p:cNvSpPr>
            <a:spLocks/>
          </p:cNvSpPr>
          <p:nvPr/>
        </p:nvSpPr>
        <p:spPr bwMode="auto">
          <a:xfrm>
            <a:off x="395288" y="1600200"/>
            <a:ext cx="8424862"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r>
              <a:rPr lang="zh-CN" altLang="en-US"/>
              <a:t>数字化技术支撑环境建设费：</a:t>
            </a:r>
            <a:r>
              <a:rPr lang="en-US" altLang="zh-CN"/>
              <a:t>1934</a:t>
            </a:r>
            <a:r>
              <a:rPr lang="zh-CN" altLang="en-US"/>
              <a:t>万元</a:t>
            </a:r>
          </a:p>
          <a:p>
            <a:pPr lvl="1"/>
            <a:r>
              <a:rPr lang="zh-CN" altLang="en-US"/>
              <a:t>数字化设备：</a:t>
            </a:r>
            <a:r>
              <a:rPr lang="en-US" altLang="zh-CN"/>
              <a:t>305</a:t>
            </a:r>
            <a:r>
              <a:rPr lang="zh-CN" altLang="en-US"/>
              <a:t>万元</a:t>
            </a:r>
          </a:p>
          <a:p>
            <a:pPr lvl="1"/>
            <a:r>
              <a:rPr lang="zh-CN" altLang="en-US"/>
              <a:t>网络与安全：</a:t>
            </a:r>
            <a:r>
              <a:rPr lang="en-US" altLang="zh-CN"/>
              <a:t>140</a:t>
            </a:r>
            <a:r>
              <a:rPr lang="zh-CN" altLang="en-US"/>
              <a:t>万元</a:t>
            </a:r>
          </a:p>
          <a:p>
            <a:pPr lvl="1"/>
            <a:r>
              <a:rPr lang="zh-CN" altLang="en-US"/>
              <a:t>服务器平台：</a:t>
            </a:r>
            <a:r>
              <a:rPr lang="en-US" altLang="zh-CN"/>
              <a:t>390</a:t>
            </a:r>
            <a:r>
              <a:rPr lang="zh-CN" altLang="en-US"/>
              <a:t>万元</a:t>
            </a:r>
          </a:p>
          <a:p>
            <a:pPr lvl="1"/>
            <a:r>
              <a:rPr lang="zh-CN" altLang="en-US"/>
              <a:t>存储体系：</a:t>
            </a:r>
            <a:r>
              <a:rPr lang="en-US" altLang="zh-CN"/>
              <a:t>940</a:t>
            </a:r>
            <a:r>
              <a:rPr lang="zh-CN" altLang="en-US"/>
              <a:t>万元</a:t>
            </a:r>
          </a:p>
          <a:p>
            <a:pPr lvl="1"/>
            <a:r>
              <a:rPr lang="zh-CN" altLang="en-US"/>
              <a:t>中间件平台：</a:t>
            </a:r>
            <a:r>
              <a:rPr lang="en-US" altLang="zh-CN"/>
              <a:t>155</a:t>
            </a:r>
            <a:r>
              <a:rPr lang="zh-CN" altLang="en-US"/>
              <a:t>万元</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标题 1"/>
          <p:cNvSpPr>
            <a:spLocks noGrp="1"/>
          </p:cNvSpPr>
          <p:nvPr>
            <p:ph type="title" idx="4294967295"/>
          </p:nvPr>
        </p:nvSpPr>
        <p:spPr/>
        <p:txBody>
          <a:bodyPr/>
          <a:lstStyle/>
          <a:p>
            <a:r>
              <a:rPr lang="zh-CN" altLang="en-US"/>
              <a:t>项目二期经费预算</a:t>
            </a:r>
          </a:p>
        </p:txBody>
      </p:sp>
      <p:sp>
        <p:nvSpPr>
          <p:cNvPr id="294915" name="内容占位符 2"/>
          <p:cNvSpPr>
            <a:spLocks/>
          </p:cNvSpPr>
          <p:nvPr/>
        </p:nvSpPr>
        <p:spPr bwMode="auto">
          <a:xfrm>
            <a:off x="395288" y="1600200"/>
            <a:ext cx="8424862"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r>
              <a:rPr lang="zh-CN" altLang="en-US"/>
              <a:t>标准规范建设费：</a:t>
            </a:r>
            <a:r>
              <a:rPr lang="en-US" altLang="zh-CN"/>
              <a:t>500</a:t>
            </a:r>
            <a:r>
              <a:rPr lang="zh-CN" altLang="en-US"/>
              <a:t>万元</a:t>
            </a:r>
          </a:p>
          <a:p>
            <a:pPr lvl="1"/>
            <a:endParaRPr lang="zh-CN" altLang="en-US"/>
          </a:p>
        </p:txBody>
      </p:sp>
      <p:graphicFrame>
        <p:nvGraphicFramePr>
          <p:cNvPr id="294916" name="Group 4"/>
          <p:cNvGraphicFramePr>
            <a:graphicFrameLocks noGrp="1"/>
          </p:cNvGraphicFramePr>
          <p:nvPr/>
        </p:nvGraphicFramePr>
        <p:xfrm>
          <a:off x="1331913" y="2503488"/>
          <a:ext cx="5897562" cy="2986087"/>
        </p:xfrm>
        <a:graphic>
          <a:graphicData uri="http://schemas.openxmlformats.org/drawingml/2006/table">
            <a:tbl>
              <a:tblPr/>
              <a:tblGrid>
                <a:gridCol w="1554162">
                  <a:extLst>
                    <a:ext uri="{9D8B030D-6E8A-4147-A177-3AD203B41FA5}">
                      <a16:colId xmlns:a16="http://schemas.microsoft.com/office/drawing/2014/main" val="3806668733"/>
                    </a:ext>
                  </a:extLst>
                </a:gridCol>
                <a:gridCol w="2628900">
                  <a:extLst>
                    <a:ext uri="{9D8B030D-6E8A-4147-A177-3AD203B41FA5}">
                      <a16:colId xmlns:a16="http://schemas.microsoft.com/office/drawing/2014/main" val="532165153"/>
                    </a:ext>
                  </a:extLst>
                </a:gridCol>
                <a:gridCol w="1714500">
                  <a:extLst>
                    <a:ext uri="{9D8B030D-6E8A-4147-A177-3AD203B41FA5}">
                      <a16:colId xmlns:a16="http://schemas.microsoft.com/office/drawing/2014/main" val="2649633120"/>
                    </a:ext>
                  </a:extLst>
                </a:gridCol>
              </a:tblGrid>
              <a:tr h="285750">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主项</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细目</a:t>
                      </a:r>
                      <a:endPar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经费预算</a:t>
                      </a:r>
                      <a:r>
                        <a:rPr kumimoji="0" lang="en-US" altLang="zh-CN"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万元</a:t>
                      </a:r>
                      <a:r>
                        <a:rPr kumimoji="0" lang="en-US" altLang="zh-CN"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en-US" altLang="zh-CN"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4758579"/>
                  </a:ext>
                </a:extLst>
              </a:tr>
              <a:tr h="203200">
                <a:tc rowSpan="7">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标准规范建设费</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测试加工费</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100</a:t>
                      </a:r>
                      <a:endParaRPr kumimoji="0" lang="en-US" alt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05356608"/>
                  </a:ext>
                </a:extLst>
              </a:tr>
              <a:tr h="203200">
                <a:tc v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资料费</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20</a:t>
                      </a:r>
                      <a:endParaRPr kumimoji="0" lang="en-US" alt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9669995"/>
                  </a:ext>
                </a:extLst>
              </a:tr>
              <a:tr h="203200">
                <a:tc v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差旅费</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75</a:t>
                      </a:r>
                      <a:endParaRPr kumimoji="0" lang="en-US" alt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4146877"/>
                  </a:ext>
                </a:extLst>
              </a:tr>
              <a:tr h="203200">
                <a:tc v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会议费</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75</a:t>
                      </a:r>
                      <a:endParaRPr kumimoji="0" lang="en-US" alt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5460366"/>
                  </a:ext>
                </a:extLst>
              </a:tr>
              <a:tr h="203200">
                <a:tc v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劳务费</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97</a:t>
                      </a:r>
                      <a:endParaRPr kumimoji="0" lang="en-US" alt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23629397"/>
                  </a:ext>
                </a:extLst>
              </a:tr>
              <a:tr h="203200">
                <a:tc v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专家咨询费</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93</a:t>
                      </a:r>
                      <a:endParaRPr kumimoji="0" lang="en-US" alt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6024220"/>
                  </a:ext>
                </a:extLst>
              </a:tr>
              <a:tr h="203200">
                <a:tc vMerge="1">
                  <a:txBody>
                    <a:bodyPr/>
                    <a:lstStyle/>
                    <a:p>
                      <a:endParaRPr lang="zh-CN" altLang="en-US"/>
                    </a:p>
                  </a:txBody>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其他</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40</a:t>
                      </a:r>
                      <a:endParaRPr kumimoji="0" lang="en-US" alt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6116349"/>
                  </a:ext>
                </a:extLst>
              </a:tr>
              <a:tr h="528638">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总计</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zh-CN" altLang="en-US"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Times New Roman" panose="02020603050405020304" pitchFamily="18" charset="0"/>
                          <a:ea typeface="宋体" panose="02010600030101010101" pitchFamily="2" charset="-122"/>
                        </a:defRPr>
                      </a:lvl1pPr>
                      <a:lvl2pPr>
                        <a:spcBef>
                          <a:spcPct val="20000"/>
                        </a:spcBef>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2pPr>
                      <a:lvl3pPr>
                        <a:spcBef>
                          <a:spcPct val="20000"/>
                        </a:spcBef>
                        <a:buFont typeface="Arial" panose="020B0604020202020204" pitchFamily="34" charset="0"/>
                        <a:defRPr sz="2000">
                          <a:solidFill>
                            <a:schemeClr val="tx1"/>
                          </a:solidFill>
                          <a:latin typeface="Times New Roman" panose="02020603050405020304" pitchFamily="18" charset="0"/>
                          <a:ea typeface="宋体" panose="02010600030101010101" pitchFamily="2" charset="-122"/>
                        </a:defRPr>
                      </a:lvl3pPr>
                      <a:lvl4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4pPr>
                      <a:lvl5pPr>
                        <a:spcBef>
                          <a:spcPct val="20000"/>
                        </a:spcBef>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500</a:t>
                      </a:r>
                      <a:endParaRPr kumimoji="0" lang="en-US" alt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95448493"/>
                  </a:ext>
                </a:extLst>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标题 1"/>
          <p:cNvSpPr>
            <a:spLocks noGrp="1"/>
          </p:cNvSpPr>
          <p:nvPr>
            <p:ph type="title" idx="4294967295"/>
          </p:nvPr>
        </p:nvSpPr>
        <p:spPr/>
        <p:txBody>
          <a:bodyPr/>
          <a:lstStyle/>
          <a:p>
            <a:r>
              <a:rPr lang="zh-CN" altLang="en-US"/>
              <a:t>项目二期经费预算</a:t>
            </a:r>
          </a:p>
        </p:txBody>
      </p:sp>
      <p:sp>
        <p:nvSpPr>
          <p:cNvPr id="296963" name="内容占位符 2"/>
          <p:cNvSpPr>
            <a:spLocks/>
          </p:cNvSpPr>
          <p:nvPr/>
        </p:nvSpPr>
        <p:spPr bwMode="auto">
          <a:xfrm>
            <a:off x="395288" y="1600200"/>
            <a:ext cx="8424862"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r>
              <a:rPr lang="zh-CN" altLang="en-US">
                <a:latin typeface="黑体" panose="02010609060101010101" pitchFamily="49" charset="-122"/>
                <a:ea typeface="黑体" panose="02010609060101010101" pitchFamily="49" charset="-122"/>
              </a:rPr>
              <a:t>其他费用</a:t>
            </a:r>
          </a:p>
          <a:p>
            <a:pPr lvl="1">
              <a:spcBef>
                <a:spcPct val="40000"/>
              </a:spcBef>
              <a:buClr>
                <a:srgbClr val="000000"/>
              </a:buClr>
              <a:buFont typeface="Times New Roman" panose="02020603050405020304" pitchFamily="18" charset="0"/>
              <a:buChar char="-"/>
            </a:pPr>
            <a:r>
              <a:rPr lang="zh-CN" altLang="en-US">
                <a:latin typeface="黑体" panose="02010609060101010101" pitchFamily="49" charset="-122"/>
                <a:ea typeface="黑体" panose="02010609060101010101" pitchFamily="49" charset="-122"/>
              </a:rPr>
              <a:t>系统集成费：</a:t>
            </a:r>
            <a:r>
              <a:rPr lang="en-US" altLang="zh-CN">
                <a:latin typeface="黑体" panose="02010609060101010101" pitchFamily="49" charset="-122"/>
                <a:ea typeface="黑体" panose="02010609060101010101" pitchFamily="49" charset="-122"/>
              </a:rPr>
              <a:t> 116.04</a:t>
            </a:r>
            <a:r>
              <a:rPr lang="zh-CN" altLang="en-US">
                <a:latin typeface="黑体" panose="02010609060101010101" pitchFamily="49" charset="-122"/>
                <a:ea typeface="黑体" panose="02010609060101010101" pitchFamily="49" charset="-122"/>
              </a:rPr>
              <a:t>万元（按照软硬件设备购置费的</a:t>
            </a:r>
            <a:r>
              <a:rPr lang="en-US" altLang="zh-CN">
                <a:latin typeface="黑体" panose="02010609060101010101" pitchFamily="49" charset="-122"/>
                <a:ea typeface="黑体" panose="02010609060101010101" pitchFamily="49" charset="-122"/>
              </a:rPr>
              <a:t>6%</a:t>
            </a:r>
            <a:r>
              <a:rPr lang="zh-CN" altLang="en-US">
                <a:latin typeface="黑体" panose="02010609060101010101" pitchFamily="49" charset="-122"/>
                <a:ea typeface="黑体" panose="02010609060101010101" pitchFamily="49" charset="-122"/>
              </a:rPr>
              <a:t>计取）</a:t>
            </a:r>
          </a:p>
          <a:p>
            <a:pPr lvl="1">
              <a:spcBef>
                <a:spcPct val="40000"/>
              </a:spcBef>
              <a:buClr>
                <a:srgbClr val="000000"/>
              </a:buClr>
              <a:buFont typeface="Times New Roman" panose="02020603050405020304" pitchFamily="18" charset="0"/>
              <a:buChar char="-"/>
            </a:pPr>
            <a:r>
              <a:rPr lang="zh-CN" altLang="en-US">
                <a:latin typeface="黑体" panose="02010609060101010101" pitchFamily="49" charset="-122"/>
                <a:ea typeface="黑体" panose="02010609060101010101" pitchFamily="49" charset="-122"/>
              </a:rPr>
              <a:t>工程建设其他费用：</a:t>
            </a:r>
            <a:r>
              <a:rPr lang="en-US" altLang="zh-CN">
                <a:latin typeface="黑体" panose="02010609060101010101" pitchFamily="49" charset="-122"/>
                <a:ea typeface="黑体" panose="02010609060101010101" pitchFamily="49" charset="-122"/>
              </a:rPr>
              <a:t> 724.07</a:t>
            </a:r>
            <a:r>
              <a:rPr lang="zh-CN" altLang="en-US">
                <a:latin typeface="黑体" panose="02010609060101010101" pitchFamily="49" charset="-122"/>
                <a:ea typeface="黑体" panose="02010609060101010101" pitchFamily="49" charset="-122"/>
              </a:rPr>
              <a:t>万元（建设单位管理费、建议书和可研报告编制费、招标代理费）</a:t>
            </a:r>
          </a:p>
          <a:p>
            <a:pPr lvl="1">
              <a:spcBef>
                <a:spcPct val="40000"/>
              </a:spcBef>
              <a:buClr>
                <a:srgbClr val="000000"/>
              </a:buClr>
              <a:buFont typeface="Times New Roman" panose="02020603050405020304" pitchFamily="18" charset="0"/>
              <a:buChar char="-"/>
            </a:pPr>
            <a:r>
              <a:rPr lang="zh-CN" altLang="en-US">
                <a:latin typeface="黑体" panose="02010609060101010101" pitchFamily="49" charset="-122"/>
                <a:ea typeface="黑体" panose="02010609060101010101" pitchFamily="49" charset="-122"/>
              </a:rPr>
              <a:t>预备费：</a:t>
            </a:r>
            <a:r>
              <a:rPr lang="en-US" altLang="zh-CN">
                <a:latin typeface="黑体" panose="02010609060101010101" pitchFamily="49" charset="-122"/>
                <a:ea typeface="黑体" panose="02010609060101010101" pitchFamily="49" charset="-122"/>
              </a:rPr>
              <a:t> 849.04</a:t>
            </a:r>
            <a:r>
              <a:rPr lang="zh-CN" altLang="en-US">
                <a:latin typeface="黑体" panose="02010609060101010101" pitchFamily="49" charset="-122"/>
                <a:ea typeface="黑体" panose="02010609060101010101" pitchFamily="49" charset="-122"/>
              </a:rPr>
              <a:t>万元（按照总投资的</a:t>
            </a:r>
            <a:r>
              <a:rPr lang="en-US" altLang="zh-CN">
                <a:latin typeface="黑体" panose="02010609060101010101" pitchFamily="49" charset="-122"/>
                <a:ea typeface="黑体" panose="02010609060101010101" pitchFamily="49" charset="-122"/>
              </a:rPr>
              <a:t>6%</a:t>
            </a:r>
            <a:r>
              <a:rPr lang="zh-CN" altLang="en-US">
                <a:latin typeface="黑体" panose="02010609060101010101" pitchFamily="49" charset="-122"/>
                <a:ea typeface="黑体" panose="02010609060101010101" pitchFamily="49" charset="-122"/>
              </a:rPr>
              <a:t>计算）</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descr="7 几款概念电脑欣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288" y="2252663"/>
            <a:ext cx="5976937" cy="4489450"/>
          </a:xfrm>
          <a:prstGeom prst="rect">
            <a:avLst/>
          </a:prstGeom>
          <a:noFill/>
          <a:extLst>
            <a:ext uri="{909E8E84-426E-40DD-AFC4-6F175D3DCCD1}">
              <a14:hiddenFill xmlns:a14="http://schemas.microsoft.com/office/drawing/2010/main">
                <a:solidFill>
                  <a:srgbClr val="FFFFFF"/>
                </a:solidFill>
              </a14:hiddenFill>
            </a:ext>
          </a:extLst>
        </p:spPr>
      </p:pic>
      <p:sp>
        <p:nvSpPr>
          <p:cNvPr id="209923" name="Text Box 3"/>
          <p:cNvSpPr txBox="1">
            <a:spLocks noChangeArrowheads="1"/>
          </p:cNvSpPr>
          <p:nvPr/>
        </p:nvSpPr>
        <p:spPr bwMode="auto">
          <a:xfrm>
            <a:off x="431800" y="765175"/>
            <a:ext cx="424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3600"/>
              <a:t>Any Question?</a:t>
            </a:r>
          </a:p>
        </p:txBody>
      </p:sp>
      <p:sp>
        <p:nvSpPr>
          <p:cNvPr id="209924" name="Rectangle 4"/>
          <p:cNvSpPr>
            <a:spLocks noChangeArrowheads="1"/>
          </p:cNvSpPr>
          <p:nvPr/>
        </p:nvSpPr>
        <p:spPr bwMode="auto">
          <a:xfrm>
            <a:off x="611188" y="3176588"/>
            <a:ext cx="1809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en-US" altLang="zh-CN" sz="3600"/>
              <a:t>Thanks!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p:cNvSpPr>
          <p:nvPr>
            <p:ph type="body" idx="1"/>
          </p:nvPr>
        </p:nvSpPr>
        <p:spPr>
          <a:xfrm>
            <a:off x="312738" y="1600200"/>
            <a:ext cx="8291512" cy="1397000"/>
          </a:xfrm>
        </p:spPr>
        <p:txBody>
          <a:bodyPr/>
          <a:lstStyle/>
          <a:p>
            <a:pPr>
              <a:lnSpc>
                <a:spcPct val="80000"/>
              </a:lnSpc>
            </a:pPr>
            <a:r>
              <a:rPr lang="en-US" altLang="zh-CN" sz="2800">
                <a:latin typeface="黑体" panose="02010609060101010101" pitchFamily="49" charset="-122"/>
                <a:ea typeface="黑体" panose="02010609060101010101" pitchFamily="49" charset="-122"/>
              </a:rPr>
              <a:t>2009</a:t>
            </a:r>
            <a:r>
              <a:rPr lang="zh-CN" altLang="en-US" sz="2800">
                <a:latin typeface="黑体" panose="02010609060101010101" pitchFamily="49" charset="-122"/>
                <a:ea typeface="黑体" panose="02010609060101010101" pitchFamily="49" charset="-122"/>
              </a:rPr>
              <a:t>年</a:t>
            </a:r>
            <a:r>
              <a:rPr lang="en-US" altLang="zh-CN" sz="2800">
                <a:latin typeface="黑体" panose="02010609060101010101" pitchFamily="49" charset="-122"/>
                <a:ea typeface="黑体" panose="02010609060101010101" pitchFamily="49" charset="-122"/>
              </a:rPr>
              <a:t>11</a:t>
            </a:r>
            <a:r>
              <a:rPr lang="zh-CN" altLang="en-US" sz="2800">
                <a:latin typeface="黑体" panose="02010609060101010101" pitchFamily="49" charset="-122"/>
                <a:ea typeface="黑体" panose="02010609060101010101" pitchFamily="49" charset="-122"/>
              </a:rPr>
              <a:t>月</a:t>
            </a:r>
            <a:r>
              <a:rPr lang="en-US" altLang="zh-CN" sz="2800">
                <a:latin typeface="黑体" panose="02010609060101010101" pitchFamily="49" charset="-122"/>
                <a:ea typeface="黑体" panose="02010609060101010101" pitchFamily="49" charset="-122"/>
              </a:rPr>
              <a:t>6</a:t>
            </a:r>
            <a:r>
              <a:rPr lang="zh-CN" altLang="en-US" sz="2800">
                <a:latin typeface="黑体" panose="02010609060101010101" pitchFamily="49" charset="-122"/>
                <a:ea typeface="黑体" panose="02010609060101010101" pitchFamily="49" charset="-122"/>
              </a:rPr>
              <a:t>日至</a:t>
            </a:r>
            <a:r>
              <a:rPr lang="en-US" altLang="zh-CN" sz="2800">
                <a:latin typeface="黑体" panose="02010609060101010101" pitchFamily="49" charset="-122"/>
                <a:ea typeface="黑体" panose="02010609060101010101" pitchFamily="49" charset="-122"/>
              </a:rPr>
              <a:t>8</a:t>
            </a:r>
            <a:r>
              <a:rPr lang="zh-CN" altLang="en-US" sz="2800">
                <a:latin typeface="黑体" panose="02010609060101010101" pitchFamily="49" charset="-122"/>
                <a:ea typeface="黑体" panose="02010609060101010101" pitchFamily="49" charset="-122"/>
              </a:rPr>
              <a:t>日在美国匹兹堡卡内基梅隆大学举行了第五届全球数字图书馆国际学术研讨会（</a:t>
            </a:r>
            <a:r>
              <a:rPr lang="en-US" altLang="zh-CN" sz="2800">
                <a:latin typeface="黑体" panose="02010609060101010101" pitchFamily="49" charset="-122"/>
                <a:ea typeface="黑体" panose="02010609060101010101" pitchFamily="49" charset="-122"/>
              </a:rPr>
              <a:t>ICUDL2009</a:t>
            </a:r>
            <a:r>
              <a:rPr lang="zh-CN" altLang="en-US" sz="2800">
                <a:latin typeface="黑体" panose="02010609060101010101" pitchFamily="49" charset="-122"/>
                <a:ea typeface="黑体" panose="02010609060101010101" pitchFamily="49" charset="-122"/>
              </a:rPr>
              <a:t>）。来茂德副校长率中国代表团参会，并在开幕式上致辞。</a:t>
            </a:r>
          </a:p>
        </p:txBody>
      </p:sp>
      <p:sp>
        <p:nvSpPr>
          <p:cNvPr id="232451" name="Rectangle 3"/>
          <p:cNvSpPr>
            <a:spLocks/>
          </p:cNvSpPr>
          <p:nvPr/>
        </p:nvSpPr>
        <p:spPr bwMode="auto">
          <a:xfrm>
            <a:off x="673100" y="4905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r>
              <a:rPr lang="zh-CN" altLang="en-US">
                <a:solidFill>
                  <a:srgbClr val="002060"/>
                </a:solidFill>
              </a:rPr>
              <a:t>项目近况</a:t>
            </a:r>
          </a:p>
        </p:txBody>
      </p:sp>
      <p:pic>
        <p:nvPicPr>
          <p:cNvPr id="232452" name="Picture 4" descr="IMG_20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538" y="3090863"/>
            <a:ext cx="5426075" cy="3722687"/>
          </a:xfrm>
          <a:prstGeom prst="rect">
            <a:avLst/>
          </a:prstGeom>
          <a:noFill/>
          <a:extLst>
            <a:ext uri="{909E8E84-426E-40DD-AFC4-6F175D3DCCD1}">
              <a14:hiddenFill xmlns:a14="http://schemas.microsoft.com/office/drawing/2010/main">
                <a:solidFill>
                  <a:srgbClr val="FFFFFF"/>
                </a:solidFill>
              </a14:hiddenFill>
            </a:ext>
          </a:extLst>
        </p:spPr>
      </p:pic>
      <p:sp>
        <p:nvSpPr>
          <p:cNvPr id="232453" name="Rectangle 5"/>
          <p:cNvSpPr>
            <a:spLocks noChangeArrowheads="1"/>
          </p:cNvSpPr>
          <p:nvPr/>
        </p:nvSpPr>
        <p:spPr bwMode="auto">
          <a:xfrm>
            <a:off x="827088" y="3440113"/>
            <a:ext cx="252095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a:latin typeface="黑体" panose="02010609060101010101" pitchFamily="49" charset="-122"/>
                <a:ea typeface="黑体" panose="02010609060101010101" pitchFamily="49" charset="-122"/>
              </a:rPr>
              <a:t>参会代表有中国、美国、印度、埃及、澳大利亚、意大利、卡塔尔等国家的计算机和图书情报界专家</a:t>
            </a:r>
            <a:r>
              <a:rPr lang="en-US" altLang="zh-CN" sz="2400">
                <a:latin typeface="黑体" panose="02010609060101010101" pitchFamily="49" charset="-122"/>
                <a:ea typeface="黑体" panose="02010609060101010101" pitchFamily="49" charset="-122"/>
              </a:rPr>
              <a:t>100</a:t>
            </a:r>
            <a:r>
              <a:rPr lang="zh-CN" altLang="en-US" sz="2400">
                <a:latin typeface="黑体" panose="02010609060101010101" pitchFamily="49" charset="-122"/>
                <a:ea typeface="黑体" panose="02010609060101010101" pitchFamily="49" charset="-122"/>
              </a:rPr>
              <a:t>余人。</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9" name="标题 1"/>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r>
              <a:rPr lang="en-US" altLang="zh-CN"/>
              <a:t>CADAL</a:t>
            </a:r>
            <a:r>
              <a:rPr lang="zh-CN" altLang="en-US"/>
              <a:t>项目总规划</a:t>
            </a:r>
          </a:p>
        </p:txBody>
      </p:sp>
      <p:sp>
        <p:nvSpPr>
          <p:cNvPr id="313350" name="内容占位符 2"/>
          <p:cNvSpPr>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r>
              <a:rPr lang="zh-CN" altLang="en-US"/>
              <a:t>项目名称</a:t>
            </a:r>
          </a:p>
          <a:p>
            <a:pPr lvl="1"/>
            <a:r>
              <a:rPr lang="zh-CN" altLang="en-US"/>
              <a:t>大学数字图书馆国际合作计划</a:t>
            </a:r>
          </a:p>
          <a:p>
            <a:pPr lvl="1"/>
            <a:r>
              <a:rPr lang="en-US" altLang="zh-CN">
                <a:solidFill>
                  <a:srgbClr val="FF0000"/>
                </a:solidFill>
              </a:rPr>
              <a:t>C</a:t>
            </a:r>
            <a:r>
              <a:rPr lang="en-US" altLang="zh-CN"/>
              <a:t>hina </a:t>
            </a:r>
            <a:r>
              <a:rPr lang="en-US" altLang="zh-CN">
                <a:solidFill>
                  <a:srgbClr val="FF0000"/>
                </a:solidFill>
              </a:rPr>
              <a:t>A</a:t>
            </a:r>
            <a:r>
              <a:rPr lang="en-US" altLang="zh-CN"/>
              <a:t>cademic </a:t>
            </a:r>
            <a:r>
              <a:rPr lang="en-US" altLang="zh-CN">
                <a:solidFill>
                  <a:srgbClr val="FF0000"/>
                </a:solidFill>
              </a:rPr>
              <a:t>D</a:t>
            </a:r>
            <a:r>
              <a:rPr lang="en-US" altLang="zh-CN"/>
              <a:t>igital </a:t>
            </a:r>
            <a:r>
              <a:rPr lang="en-US" altLang="zh-CN">
                <a:solidFill>
                  <a:srgbClr val="FF0000"/>
                </a:solidFill>
              </a:rPr>
              <a:t>A</a:t>
            </a:r>
            <a:r>
              <a:rPr lang="en-US" altLang="zh-CN"/>
              <a:t>ssociative </a:t>
            </a:r>
            <a:r>
              <a:rPr lang="en-US" altLang="zh-CN">
                <a:solidFill>
                  <a:srgbClr val="FF0000"/>
                </a:solidFill>
              </a:rPr>
              <a:t>L</a:t>
            </a:r>
            <a:r>
              <a:rPr lang="en-US" altLang="zh-CN"/>
              <a:t>ibrary</a:t>
            </a:r>
            <a:endParaRPr lang="zh-CN" altLang="en-US"/>
          </a:p>
          <a:p>
            <a:r>
              <a:rPr lang="zh-CN" altLang="en-US"/>
              <a:t>项目建设总目标</a:t>
            </a:r>
          </a:p>
          <a:p>
            <a:pPr lvl="1"/>
            <a:r>
              <a:rPr lang="zh-CN" altLang="en-US"/>
              <a:t>构建拥有多学科、多类型、多语种海量数字资源，由国内外图书馆、学术组织、学科专业人员广泛参与建设与服务，提供高技术水平的学术数字图书馆。</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标题 1"/>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r>
              <a:rPr lang="en-US" altLang="zh-CN"/>
              <a:t>CADAL</a:t>
            </a:r>
            <a:r>
              <a:rPr lang="zh-CN" altLang="en-US"/>
              <a:t>项目总规划</a:t>
            </a:r>
          </a:p>
        </p:txBody>
      </p:sp>
      <p:sp>
        <p:nvSpPr>
          <p:cNvPr id="316419" name="内容占位符 2"/>
          <p:cNvSpPr>
            <a:spLocks/>
          </p:cNvSpPr>
          <p:nvPr/>
        </p:nvSpPr>
        <p:spPr bwMode="auto">
          <a:xfrm>
            <a:off x="457200" y="1484313"/>
            <a:ext cx="82296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r>
              <a:rPr lang="zh-CN" altLang="en-US"/>
              <a:t>项目建设期</a:t>
            </a:r>
          </a:p>
          <a:p>
            <a:pPr lvl="1"/>
            <a:r>
              <a:rPr lang="zh-CN" altLang="en-US" sz="2400">
                <a:latin typeface="宋体" panose="02010600030101010101" pitchFamily="2" charset="-122"/>
              </a:rPr>
              <a:t>项目一期建设</a:t>
            </a:r>
            <a:r>
              <a:rPr lang="en-US" altLang="zh-CN" sz="2400">
                <a:latin typeface="宋体" panose="02010600030101010101" pitchFamily="2" charset="-122"/>
              </a:rPr>
              <a:t>100</a:t>
            </a:r>
            <a:r>
              <a:rPr lang="zh-CN" altLang="en-US" sz="2400">
                <a:latin typeface="宋体" panose="02010600030101010101" pitchFamily="2" charset="-122"/>
              </a:rPr>
              <a:t>万册</a:t>
            </a:r>
            <a:r>
              <a:rPr lang="en-US" altLang="zh-CN" sz="2400">
                <a:latin typeface="宋体" panose="02010600030101010101" pitchFamily="2" charset="-122"/>
              </a:rPr>
              <a:t>(</a:t>
            </a:r>
            <a:r>
              <a:rPr lang="zh-CN" altLang="en-US" sz="2400">
                <a:latin typeface="宋体" panose="02010600030101010101" pitchFamily="2" charset="-122"/>
              </a:rPr>
              <a:t>件</a:t>
            </a:r>
            <a:r>
              <a:rPr lang="en-US" altLang="zh-CN" sz="2400">
                <a:latin typeface="宋体" panose="02010600030101010101" pitchFamily="2" charset="-122"/>
              </a:rPr>
              <a:t>)</a:t>
            </a:r>
            <a:r>
              <a:rPr lang="zh-CN" altLang="en-US" sz="2400">
                <a:latin typeface="宋体" panose="02010600030101010101" pitchFamily="2" charset="-122"/>
              </a:rPr>
              <a:t>数字资源，国家投入</a:t>
            </a:r>
            <a:r>
              <a:rPr lang="en-US" altLang="zh-CN" sz="2400">
                <a:latin typeface="宋体" panose="02010600030101010101" pitchFamily="2" charset="-122"/>
              </a:rPr>
              <a:t>7000</a:t>
            </a:r>
            <a:r>
              <a:rPr lang="zh-CN" altLang="en-US" sz="2400">
                <a:latin typeface="宋体" panose="02010600030101010101" pitchFamily="2" charset="-122"/>
              </a:rPr>
              <a:t>万元，美方合作单位投入约</a:t>
            </a:r>
            <a:r>
              <a:rPr lang="en-US" altLang="zh-CN" sz="2400">
                <a:latin typeface="宋体" panose="02010600030101010101" pitchFamily="2" charset="-122"/>
              </a:rPr>
              <a:t>200</a:t>
            </a:r>
            <a:r>
              <a:rPr lang="zh-CN" altLang="en-US" sz="2400">
                <a:latin typeface="宋体" panose="02010600030101010101" pitchFamily="2" charset="-122"/>
              </a:rPr>
              <a:t>万美金，“十五”期间已经完成。</a:t>
            </a:r>
          </a:p>
          <a:p>
            <a:pPr lvl="1"/>
            <a:r>
              <a:rPr lang="zh-CN" altLang="en-US" sz="2400">
                <a:latin typeface="宋体" panose="02010600030101010101" pitchFamily="2" charset="-122"/>
              </a:rPr>
              <a:t>二期建设将在一期百万册的基础上，完成</a:t>
            </a:r>
            <a:r>
              <a:rPr lang="en-US" altLang="zh-CN" sz="2400">
                <a:latin typeface="宋体" panose="02010600030101010101" pitchFamily="2" charset="-122"/>
              </a:rPr>
              <a:t>150</a:t>
            </a:r>
            <a:r>
              <a:rPr lang="zh-CN" altLang="en-US" sz="2400">
                <a:latin typeface="宋体" panose="02010600030101010101" pitchFamily="2" charset="-122"/>
              </a:rPr>
              <a:t>万册</a:t>
            </a:r>
            <a:r>
              <a:rPr lang="en-US" altLang="zh-CN" sz="2400">
                <a:latin typeface="宋体" panose="02010600030101010101" pitchFamily="2" charset="-122"/>
              </a:rPr>
              <a:t>(</a:t>
            </a:r>
            <a:r>
              <a:rPr lang="zh-CN" altLang="en-US" sz="2400">
                <a:latin typeface="宋体" panose="02010600030101010101" pitchFamily="2" charset="-122"/>
              </a:rPr>
              <a:t>件</a:t>
            </a:r>
            <a:r>
              <a:rPr lang="en-US" altLang="zh-CN" sz="2400">
                <a:latin typeface="宋体" panose="02010600030101010101" pitchFamily="2" charset="-122"/>
              </a:rPr>
              <a:t>)</a:t>
            </a:r>
            <a:r>
              <a:rPr lang="zh-CN" altLang="en-US" sz="2400">
                <a:latin typeface="宋体" panose="02010600030101010101" pitchFamily="2" charset="-122"/>
              </a:rPr>
              <a:t>数字资源，实现数据安全和全球服务，由国家投入</a:t>
            </a:r>
            <a:r>
              <a:rPr lang="en-US" altLang="zh-CN" sz="2400">
                <a:latin typeface="宋体" panose="02010600030101010101" pitchFamily="2" charset="-122"/>
              </a:rPr>
              <a:t>1.5</a:t>
            </a:r>
            <a:r>
              <a:rPr lang="zh-CN" altLang="en-US" sz="2400">
                <a:latin typeface="宋体" panose="02010600030101010101" pitchFamily="2" charset="-122"/>
              </a:rPr>
              <a:t>亿建设资金，计划在三年内完成。</a:t>
            </a:r>
          </a:p>
          <a:p>
            <a:pPr lvl="1"/>
            <a:r>
              <a:rPr lang="en-US" altLang="zh-CN" sz="2400">
                <a:latin typeface="宋体" panose="02010600030101010101" pitchFamily="2" charset="-122"/>
              </a:rPr>
              <a:t>CADAL</a:t>
            </a:r>
            <a:r>
              <a:rPr lang="zh-CN" altLang="en-US" sz="2400">
                <a:latin typeface="宋体" panose="02010600030101010101" pitchFamily="2" charset="-122"/>
              </a:rPr>
              <a:t>项目从三期建设开始</a:t>
            </a:r>
            <a:r>
              <a:rPr lang="en-US" altLang="zh-CN" sz="2400">
                <a:latin typeface="宋体" panose="02010600030101010101" pitchFamily="2" charset="-122"/>
              </a:rPr>
              <a:t>,</a:t>
            </a:r>
            <a:r>
              <a:rPr lang="zh-CN" altLang="en-US" sz="2400">
                <a:latin typeface="宋体" panose="02010600030101010101" pitchFamily="2" charset="-122"/>
              </a:rPr>
              <a:t>在继续扩大资源建设的同时，在资源整合的基础上实现知识重构和信息创新，形成集资源采集、信息重组、内容创新、按需发布、个性服务为一体的学术数字图书馆体系</a:t>
            </a:r>
            <a:r>
              <a:rPr lang="zh-CN" altLang="en-US" sz="2200">
                <a:latin typeface="宋体" panose="02010600030101010101" pitchFamily="2" charset="-122"/>
              </a:rPr>
              <a:t>。</a:t>
            </a:r>
            <a:endParaRPr lang="en-US" altLang="zh-CN" sz="220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4" name="标题 1"/>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ea typeface="黑体" panose="02010609060101010101" pitchFamily="49" charset="-122"/>
              </a:defRPr>
            </a:lvl1pPr>
            <a:lvl2pPr algn="ctr">
              <a:defRPr sz="4400">
                <a:solidFill>
                  <a:schemeClr val="tx1"/>
                </a:solidFill>
                <a:latin typeface="Arial" panose="020B0604020202020204" pitchFamily="34" charset="0"/>
                <a:ea typeface="黑体" panose="02010609060101010101" pitchFamily="49" charset="-122"/>
              </a:defRPr>
            </a:lvl2pPr>
            <a:lvl3pPr algn="ctr">
              <a:defRPr sz="4400">
                <a:solidFill>
                  <a:schemeClr val="tx1"/>
                </a:solidFill>
                <a:latin typeface="Arial" panose="020B0604020202020204" pitchFamily="34" charset="0"/>
                <a:ea typeface="黑体" panose="02010609060101010101" pitchFamily="49" charset="-122"/>
              </a:defRPr>
            </a:lvl3pPr>
            <a:lvl4pPr algn="ctr">
              <a:defRPr sz="4400">
                <a:solidFill>
                  <a:schemeClr val="tx1"/>
                </a:solidFill>
                <a:latin typeface="Arial" panose="020B0604020202020204" pitchFamily="34" charset="0"/>
                <a:ea typeface="黑体" panose="02010609060101010101" pitchFamily="49" charset="-122"/>
              </a:defRPr>
            </a:lvl4pPr>
            <a:lvl5pPr algn="ctr">
              <a:defRPr sz="4400">
                <a:solidFill>
                  <a:schemeClr val="tx1"/>
                </a:solidFill>
                <a:latin typeface="Arial" panose="020B0604020202020204" pitchFamily="34" charset="0"/>
                <a:ea typeface="黑体" panose="02010609060101010101" pitchFamily="49" charset="-122"/>
              </a:defRPr>
            </a:lvl5pPr>
            <a:lvl6pPr marL="4572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a:lstStyle>
          <a:p>
            <a:r>
              <a:rPr lang="zh-CN" altLang="en-US"/>
              <a:t>项目二期建设思路</a:t>
            </a:r>
          </a:p>
        </p:txBody>
      </p:sp>
      <p:sp>
        <p:nvSpPr>
          <p:cNvPr id="317445" name="内容占位符 2"/>
          <p:cNvSpPr>
            <a:spLocks/>
          </p:cNvSpPr>
          <p:nvPr/>
        </p:nvSpPr>
        <p:spPr bwMode="auto">
          <a:xfrm>
            <a:off x="611188" y="1341438"/>
            <a:ext cx="6923087"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buFont typeface="Arial" panose="020B0604020202020204" pitchFamily="34" charset="0"/>
              <a:buNone/>
            </a:pPr>
            <a:endParaRPr lang="zh-CN" altLang="en-US"/>
          </a:p>
          <a:p>
            <a:r>
              <a:rPr lang="zh-CN" altLang="en-US" sz="3600">
                <a:ea typeface="黑体" panose="02010609060101010101" pitchFamily="49" charset="-122"/>
              </a:rPr>
              <a:t>拓展资源建设</a:t>
            </a:r>
          </a:p>
          <a:p>
            <a:r>
              <a:rPr lang="zh-CN" altLang="en-US" sz="3600">
                <a:ea typeface="黑体" panose="02010609060101010101" pitchFamily="49" charset="-122"/>
              </a:rPr>
              <a:t>推广服务体系</a:t>
            </a:r>
          </a:p>
          <a:p>
            <a:r>
              <a:rPr lang="zh-CN" altLang="en-US" sz="3600">
                <a:ea typeface="黑体" panose="02010609060101010101" pitchFamily="49" charset="-122"/>
              </a:rPr>
              <a:t>强化支撑环境</a:t>
            </a:r>
          </a:p>
          <a:p>
            <a:r>
              <a:rPr lang="zh-CN" altLang="en-US" sz="3600">
                <a:ea typeface="黑体" panose="02010609060101010101" pitchFamily="49" charset="-122"/>
              </a:rPr>
              <a:t>扩大对外合作</a:t>
            </a:r>
          </a:p>
          <a:p>
            <a:endParaRPr lang="zh-CN" altLang="en-US" sz="3600">
              <a:ea typeface="黑体" panose="02010609060101010101" pitchFamily="49"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自定义设计方案">
  <a:themeElements>
    <a:clrScheme name="1_自定义设计方案 1">
      <a:dk1>
        <a:srgbClr val="5F5F5F"/>
      </a:dk1>
      <a:lt1>
        <a:srgbClr val="FFFFFF"/>
      </a:lt1>
      <a:dk2>
        <a:srgbClr val="002D89"/>
      </a:dk2>
      <a:lt2>
        <a:srgbClr val="EEECE1"/>
      </a:lt2>
      <a:accent1>
        <a:srgbClr val="4F81BD"/>
      </a:accent1>
      <a:accent2>
        <a:srgbClr val="C0504D"/>
      </a:accent2>
      <a:accent3>
        <a:srgbClr val="FFFFFF"/>
      </a:accent3>
      <a:accent4>
        <a:srgbClr val="505050"/>
      </a:accent4>
      <a:accent5>
        <a:srgbClr val="B2C1DB"/>
      </a:accent5>
      <a:accent6>
        <a:srgbClr val="AE4845"/>
      </a:accent6>
      <a:hlink>
        <a:srgbClr val="0000FF"/>
      </a:hlink>
      <a:folHlink>
        <a:srgbClr val="800080"/>
      </a:folHlink>
    </a:clrScheme>
    <a:fontScheme name="1_自定义设计方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自定义设计方案 1">
        <a:dk1>
          <a:srgbClr val="5F5F5F"/>
        </a:dk1>
        <a:lt1>
          <a:srgbClr val="FFFFFF"/>
        </a:lt1>
        <a:dk2>
          <a:srgbClr val="002D89"/>
        </a:dk2>
        <a:lt2>
          <a:srgbClr val="EEECE1"/>
        </a:lt2>
        <a:accent1>
          <a:srgbClr val="4F81BD"/>
        </a:accent1>
        <a:accent2>
          <a:srgbClr val="C0504D"/>
        </a:accent2>
        <a:accent3>
          <a:srgbClr val="FFFFFF"/>
        </a:accent3>
        <a:accent4>
          <a:srgbClr val="50505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DAL ppt模板">
  <a:themeElements>
    <a:clrScheme name="CADAL ppt模板 1">
      <a:dk1>
        <a:srgbClr val="5F5F5F"/>
      </a:dk1>
      <a:lt1>
        <a:srgbClr val="FFFFFF"/>
      </a:lt1>
      <a:dk2>
        <a:srgbClr val="002D89"/>
      </a:dk2>
      <a:lt2>
        <a:srgbClr val="EEECE1"/>
      </a:lt2>
      <a:accent1>
        <a:srgbClr val="4F81BD"/>
      </a:accent1>
      <a:accent2>
        <a:srgbClr val="C0504D"/>
      </a:accent2>
      <a:accent3>
        <a:srgbClr val="FFFFFF"/>
      </a:accent3>
      <a:accent4>
        <a:srgbClr val="505050"/>
      </a:accent4>
      <a:accent5>
        <a:srgbClr val="B2C1DB"/>
      </a:accent5>
      <a:accent6>
        <a:srgbClr val="AE4845"/>
      </a:accent6>
      <a:hlink>
        <a:srgbClr val="0000FF"/>
      </a:hlink>
      <a:folHlink>
        <a:srgbClr val="800080"/>
      </a:folHlink>
    </a:clrScheme>
    <a:fontScheme name="CADAL ppt模板">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ADAL ppt模板 1">
        <a:dk1>
          <a:srgbClr val="5F5F5F"/>
        </a:dk1>
        <a:lt1>
          <a:srgbClr val="FFFFFF"/>
        </a:lt1>
        <a:dk2>
          <a:srgbClr val="002D89"/>
        </a:dk2>
        <a:lt2>
          <a:srgbClr val="EEECE1"/>
        </a:lt2>
        <a:accent1>
          <a:srgbClr val="4F81BD"/>
        </a:accent1>
        <a:accent2>
          <a:srgbClr val="C0504D"/>
        </a:accent2>
        <a:accent3>
          <a:srgbClr val="FFFFFF"/>
        </a:accent3>
        <a:accent4>
          <a:srgbClr val="50505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2_自定义设计方案 1">
      <a:dk1>
        <a:srgbClr val="5F5F5F"/>
      </a:dk1>
      <a:lt1>
        <a:srgbClr val="FFFFFF"/>
      </a:lt1>
      <a:dk2>
        <a:srgbClr val="002D89"/>
      </a:dk2>
      <a:lt2>
        <a:srgbClr val="EEECE1"/>
      </a:lt2>
      <a:accent1>
        <a:srgbClr val="4F81BD"/>
      </a:accent1>
      <a:accent2>
        <a:srgbClr val="C0504D"/>
      </a:accent2>
      <a:accent3>
        <a:srgbClr val="FFFFFF"/>
      </a:accent3>
      <a:accent4>
        <a:srgbClr val="505050"/>
      </a:accent4>
      <a:accent5>
        <a:srgbClr val="B2C1DB"/>
      </a:accent5>
      <a:accent6>
        <a:srgbClr val="AE4845"/>
      </a:accent6>
      <a:hlink>
        <a:srgbClr val="0000FF"/>
      </a:hlink>
      <a:folHlink>
        <a:srgbClr val="800080"/>
      </a:folHlink>
    </a:clrScheme>
    <a:fontScheme name="2_自定义设计方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自定义设计方案 1">
        <a:dk1>
          <a:srgbClr val="5F5F5F"/>
        </a:dk1>
        <a:lt1>
          <a:srgbClr val="FFFFFF"/>
        </a:lt1>
        <a:dk2>
          <a:srgbClr val="002D89"/>
        </a:dk2>
        <a:lt2>
          <a:srgbClr val="EEECE1"/>
        </a:lt2>
        <a:accent1>
          <a:srgbClr val="4F81BD"/>
        </a:accent1>
        <a:accent2>
          <a:srgbClr val="C0504D"/>
        </a:accent2>
        <a:accent3>
          <a:srgbClr val="FFFFFF"/>
        </a:accent3>
        <a:accent4>
          <a:srgbClr val="50505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CADAL</Template>
  <TotalTime>3151</TotalTime>
  <Words>6548</Words>
  <Application>Microsoft Office PowerPoint</Application>
  <PresentationFormat>全屏显示(4:3)</PresentationFormat>
  <Paragraphs>693</Paragraphs>
  <Slides>56</Slides>
  <Notes>56</Notes>
  <HiddenSlides>0</HiddenSlides>
  <MMClips>0</MMClips>
  <ScaleCrop>false</ScaleCrop>
  <HeadingPairs>
    <vt:vector size="8" baseType="variant">
      <vt:variant>
        <vt:lpstr>已用的字体</vt:lpstr>
      </vt:variant>
      <vt:variant>
        <vt:i4>10</vt:i4>
      </vt:variant>
      <vt:variant>
        <vt:lpstr>主题</vt:lpstr>
      </vt:variant>
      <vt:variant>
        <vt:i4>3</vt:i4>
      </vt:variant>
      <vt:variant>
        <vt:lpstr>嵌入 OLE 服务器</vt:lpstr>
      </vt:variant>
      <vt:variant>
        <vt:i4>0</vt:i4>
      </vt:variant>
      <vt:variant>
        <vt:lpstr>幻灯片标题</vt:lpstr>
      </vt:variant>
      <vt:variant>
        <vt:i4>56</vt:i4>
      </vt:variant>
    </vt:vector>
  </HeadingPairs>
  <TitlesOfParts>
    <vt:vector size="69" baseType="lpstr">
      <vt:lpstr>Arial</vt:lpstr>
      <vt:lpstr>宋体</vt:lpstr>
      <vt:lpstr>黑体</vt:lpstr>
      <vt:lpstr>Times New Roman</vt:lpstr>
      <vt:lpstr>Calibri</vt:lpstr>
      <vt:lpstr>Wingdings</vt:lpstr>
      <vt:lpstr>微软雅黑</vt:lpstr>
      <vt:lpstr>Verdana</vt:lpstr>
      <vt:lpstr>楷体_GB2312</vt:lpstr>
      <vt:lpstr>仿宋_GB2312</vt:lpstr>
      <vt:lpstr>1_自定义设计方案</vt:lpstr>
      <vt:lpstr>CADAL ppt模板</vt:lpstr>
      <vt:lpstr>2_自定义设计方案</vt:lpstr>
      <vt:lpstr>CADAL项目总规划 暨二期可研汇报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技术总体框架</vt:lpstr>
      <vt:lpstr>技术支撑环境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项目二期实施方案</vt:lpstr>
      <vt:lpstr>项目二期实施方案</vt:lpstr>
      <vt:lpstr>项目二期实施方案</vt:lpstr>
      <vt:lpstr>PowerPoint 演示文稿</vt:lpstr>
      <vt:lpstr>PowerPoint 演示文稿</vt:lpstr>
      <vt:lpstr>PowerPoint 演示文稿</vt:lpstr>
      <vt:lpstr>PowerPoint 演示文稿</vt:lpstr>
      <vt:lpstr>PowerPoint 演示文稿</vt:lpstr>
      <vt:lpstr>项目二期建设框架与思路</vt:lpstr>
      <vt:lpstr>项目二期建设框架与思路</vt:lpstr>
      <vt:lpstr>PowerPoint 演示文稿</vt:lpstr>
      <vt:lpstr>项目二期经费预算</vt:lpstr>
      <vt:lpstr>项目二期经费预算</vt:lpstr>
      <vt:lpstr>PowerPoint 演示文稿</vt:lpstr>
      <vt:lpstr>项目二期经费预算</vt:lpstr>
      <vt:lpstr>项目二期经费预算</vt:lpstr>
      <vt:lpstr>项目二期经费预算</vt:lpstr>
      <vt:lpstr>项目二期经费预算</vt:lpstr>
      <vt:lpstr>项目二期经费预算</vt:lpstr>
      <vt:lpstr>项目二期经费预算</vt:lpstr>
      <vt:lpstr>项目二期经费预算</vt:lpstr>
      <vt:lpstr>项目二期经费预算</vt:lpstr>
      <vt:lpstr>项目二期经费预算</vt:lpstr>
      <vt:lpstr>PowerPoint 演示文稿</vt:lpstr>
    </vt:vector>
  </TitlesOfParts>
  <Company>Beside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CADAL项目分期规划汇报</dc:title>
  <dc:creator>Beside Huang</dc:creator>
  <cp:lastModifiedBy>Kit</cp:lastModifiedBy>
  <cp:revision>88</cp:revision>
  <dcterms:created xsi:type="dcterms:W3CDTF">2009-04-26T06:31:27Z</dcterms:created>
  <dcterms:modified xsi:type="dcterms:W3CDTF">2019-09-26T03:31:55Z</dcterms:modified>
</cp:coreProperties>
</file>